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70" r:id="rId4"/>
    <p:sldId id="258" r:id="rId5"/>
    <p:sldId id="271" r:id="rId6"/>
    <p:sldId id="272" r:id="rId7"/>
    <p:sldId id="273" r:id="rId8"/>
    <p:sldId id="275" r:id="rId9"/>
    <p:sldId id="274" r:id="rId10"/>
    <p:sldId id="276" r:id="rId11"/>
    <p:sldId id="277" r:id="rId12"/>
    <p:sldId id="259" r:id="rId13"/>
    <p:sldId id="260" r:id="rId14"/>
    <p:sldId id="269" r:id="rId15"/>
  </p:sldIdLst>
  <p:sldSz cx="18288000" cy="10287000"/>
  <p:notesSz cx="6858000" cy="9144000"/>
  <p:embeddedFontLst>
    <p:embeddedFont>
      <p:font typeface="Canva Sans" panose="020B0503030501040103" pitchFamily="34" charset="0"/>
      <p:regular r:id="rId17"/>
    </p:embeddedFont>
    <p:embeddedFont>
      <p:font typeface="Canva Sans Bold" panose="020B0803030501040103" pitchFamily="34" charset="0"/>
      <p:regular r:id="rId18"/>
      <p:bold r:id="rId19"/>
    </p:embeddedFont>
    <p:embeddedFont>
      <p:font typeface="Montserrat Bold" pitchFamily="2" charset="77"/>
      <p:regular r:id="rId20"/>
      <p:bold r:id="rId21"/>
    </p:embeddedFont>
    <p:embeddedFont>
      <p:font typeface="Montserrat Bold Italics" pitchFamily="2" charset="77"/>
      <p:regular r:id="rId22"/>
      <p:bold r:id="rId23"/>
      <p:italic r:id="rId24"/>
      <p:boldItalic r:id="rId25"/>
    </p:embeddedFont>
    <p:embeddedFont>
      <p:font typeface="Montserrat Italics" pitchFamily="2" charset="77"/>
      <p:regular r:id="rId26"/>
      <p:italic r:id="rId27"/>
    </p:embeddedFont>
    <p:embeddedFont>
      <p:font typeface="Oswald Bold" pitchFamily="2" charset="77"/>
      <p:regular r:id="rId28"/>
      <p:bold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37" autoAdjust="0"/>
    <p:restoredTop sz="94609" autoAdjust="0"/>
  </p:normalViewPr>
  <p:slideViewPr>
    <p:cSldViewPr>
      <p:cViewPr varScale="1">
        <p:scale>
          <a:sx n="52" d="100"/>
          <a:sy n="52" d="100"/>
        </p:scale>
        <p:origin x="864" y="5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216"/>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2556C2-00BE-1B41-9A93-F74E2CB27997}" type="datetimeFigureOut">
              <a:rPr lang="en-US" smtClean="0"/>
              <a:t>8/7/25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0FF998-7995-6641-AF08-156C1A214C2A}" type="slidenum">
              <a:rPr lang="en-US" smtClean="0"/>
              <a:t>‹#›</a:t>
            </a:fld>
            <a:endParaRPr lang="en-US"/>
          </a:p>
        </p:txBody>
      </p:sp>
    </p:spTree>
    <p:extLst>
      <p:ext uri="{BB962C8B-B14F-4D97-AF65-F5344CB8AC3E}">
        <p14:creationId xmlns:p14="http://schemas.microsoft.com/office/powerpoint/2010/main" val="3167441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“Good [morning/afternoon], my name is [Your Name], and today I’ll be walking you through my project on forecasting rental property viability using eviction, vacancy, and rent dynamics. This project combines multiple datasets to identify areas most at risk of high eviction activity, with the goal of helping policymakers and housing advocates take action earlier and more effectively.”</a:t>
            </a:r>
            <a:endParaRPr lang="en-US" dirty="0"/>
          </a:p>
        </p:txBody>
      </p:sp>
      <p:sp>
        <p:nvSpPr>
          <p:cNvPr id="4" name="Slide Number Placeholder 3"/>
          <p:cNvSpPr>
            <a:spLocks noGrp="1"/>
          </p:cNvSpPr>
          <p:nvPr>
            <p:ph type="sldNum" sz="quarter" idx="5"/>
          </p:nvPr>
        </p:nvSpPr>
        <p:spPr/>
        <p:txBody>
          <a:bodyPr/>
          <a:lstStyle/>
          <a:p>
            <a:fld id="{830FF998-7995-6641-AF08-156C1A214C2A}" type="slidenum">
              <a:rPr lang="en-US" smtClean="0"/>
              <a:t>1</a:t>
            </a:fld>
            <a:endParaRPr lang="en-US"/>
          </a:p>
        </p:txBody>
      </p:sp>
    </p:spTree>
    <p:extLst>
      <p:ext uri="{BB962C8B-B14F-4D97-AF65-F5344CB8AC3E}">
        <p14:creationId xmlns:p14="http://schemas.microsoft.com/office/powerpoint/2010/main" val="4296500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99C2D5-530E-5E41-70A9-547D3800E15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0A629B-BC34-3C49-0B21-C35C8777C4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BA8BC8-A4EA-A0EB-F9CC-02B75EBA93A1}"/>
              </a:ext>
            </a:extLst>
          </p:cNvPr>
          <p:cNvSpPr>
            <a:spLocks noGrp="1"/>
          </p:cNvSpPr>
          <p:nvPr>
            <p:ph type="body" idx="1"/>
          </p:nvPr>
        </p:nvSpPr>
        <p:spPr/>
        <p:txBody>
          <a:bodyPr/>
          <a:lstStyle/>
          <a:p>
            <a:r>
              <a:rPr lang="en-US" dirty="0"/>
              <a:t>What happens if we reduce water withdrawals by just 10%? </a:t>
            </a:r>
            <a:br>
              <a:rPr lang="en-US" dirty="0"/>
            </a:br>
            <a:r>
              <a:rPr lang="en-US" dirty="0"/>
              <a:t>This chart shows projected </a:t>
            </a:r>
            <a:r>
              <a:rPr lang="en-US" b="1" dirty="0"/>
              <a:t>savings in gallons and dollars</a:t>
            </a:r>
            <a:r>
              <a:rPr lang="en-US" dirty="0"/>
              <a:t> for each city under a moderate conservation policy — achievable through infrastructure upgrades, behavioral nudges, or pricing signals. </a:t>
            </a:r>
            <a:br>
              <a:rPr lang="en-US" dirty="0"/>
            </a:br>
            <a:r>
              <a:rPr lang="en-US" b="1" dirty="0"/>
              <a:t>Phoenix</a:t>
            </a:r>
            <a:r>
              <a:rPr lang="en-US" dirty="0"/>
              <a:t> sees the greatest dollar return due to its large water footprint, while </a:t>
            </a:r>
            <a:r>
              <a:rPr lang="en-US" b="1" dirty="0"/>
              <a:t>Fresno</a:t>
            </a:r>
            <a:r>
              <a:rPr lang="en-US" dirty="0"/>
              <a:t>, despite being smaller, yields meaningful savings — especially given its high vulnerability. </a:t>
            </a:r>
            <a:br>
              <a:rPr lang="en-US" dirty="0"/>
            </a:br>
            <a:r>
              <a:rPr lang="en-US" dirty="0"/>
              <a:t>Water equity isn’t just a moral issue. These numbers show that </a:t>
            </a:r>
            <a:r>
              <a:rPr lang="en-US" b="1" dirty="0"/>
              <a:t>strategic mitigation is also financially smart</a:t>
            </a:r>
            <a:r>
              <a:rPr lang="en-US" dirty="0"/>
              <a:t> — and that investing early delivers a measurable return </a:t>
            </a:r>
          </a:p>
        </p:txBody>
      </p:sp>
      <p:sp>
        <p:nvSpPr>
          <p:cNvPr id="4" name="Slide Number Placeholder 3">
            <a:extLst>
              <a:ext uri="{FF2B5EF4-FFF2-40B4-BE49-F238E27FC236}">
                <a16:creationId xmlns:a16="http://schemas.microsoft.com/office/drawing/2014/main" id="{9940E75F-C1C8-B507-9736-4F0EC40336C1}"/>
              </a:ext>
            </a:extLst>
          </p:cNvPr>
          <p:cNvSpPr>
            <a:spLocks noGrp="1"/>
          </p:cNvSpPr>
          <p:nvPr>
            <p:ph type="sldNum" sz="quarter" idx="5"/>
          </p:nvPr>
        </p:nvSpPr>
        <p:spPr/>
        <p:txBody>
          <a:bodyPr/>
          <a:lstStyle/>
          <a:p>
            <a:fld id="{830FF998-7995-6641-AF08-156C1A214C2A}" type="slidenum">
              <a:rPr lang="en-US" smtClean="0"/>
              <a:t>10</a:t>
            </a:fld>
            <a:endParaRPr lang="en-US"/>
          </a:p>
        </p:txBody>
      </p:sp>
    </p:spTree>
    <p:extLst>
      <p:ext uri="{BB962C8B-B14F-4D97-AF65-F5344CB8AC3E}">
        <p14:creationId xmlns:p14="http://schemas.microsoft.com/office/powerpoint/2010/main" val="32785340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0B45B3-0470-CD8B-65BB-76CD463FF6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57741-66F0-E04D-EC78-83BACDDF08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9C2DDC-35DD-523F-D73A-04ACBF6D3721}"/>
              </a:ext>
            </a:extLst>
          </p:cNvPr>
          <p:cNvSpPr>
            <a:spLocks noGrp="1"/>
          </p:cNvSpPr>
          <p:nvPr>
            <p:ph type="body" idx="1"/>
          </p:nvPr>
        </p:nvSpPr>
        <p:spPr/>
        <p:txBody>
          <a:bodyPr/>
          <a:lstStyle/>
          <a:p>
            <a:r>
              <a:rPr lang="en-US" dirty="0"/>
              <a:t>To conclude, I wanted to merge both dimensions of this analysis — </a:t>
            </a:r>
            <a:r>
              <a:rPr lang="en-US" b="1" dirty="0"/>
              <a:t>how long cities will overdraw water</a:t>
            </a:r>
            <a:r>
              <a:rPr lang="en-US" dirty="0"/>
              <a:t>, and </a:t>
            </a:r>
            <a:r>
              <a:rPr lang="en-US" b="1" dirty="0"/>
              <a:t>how vulnerable their populations are</a:t>
            </a:r>
            <a:r>
              <a:rPr lang="en-US" dirty="0"/>
              <a:t> while doing so. </a:t>
            </a:r>
            <a:br>
              <a:rPr lang="en-US" dirty="0"/>
            </a:br>
            <a:r>
              <a:rPr lang="en-US" dirty="0"/>
              <a:t>This matrix plots: On the X-axis: </a:t>
            </a:r>
            <a:r>
              <a:rPr lang="en-US" b="1" dirty="0"/>
              <a:t>Projected years over sustainable withdrawal limits</a:t>
            </a:r>
            <a:r>
              <a:rPr lang="en-US" dirty="0"/>
              <a:t> </a:t>
            </a:r>
          </a:p>
          <a:p>
            <a:r>
              <a:rPr lang="en-US" dirty="0"/>
              <a:t>On the Y-axis: </a:t>
            </a:r>
            <a:r>
              <a:rPr lang="en-US" b="1" dirty="0"/>
              <a:t>Equity Risk Index</a:t>
            </a:r>
            <a:r>
              <a:rPr lang="en-US" dirty="0"/>
              <a:t> based on social burden </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br>
            <a:r>
              <a:rPr lang="en-US" b="1" dirty="0"/>
              <a:t>Fresno</a:t>
            </a:r>
            <a:r>
              <a:rPr lang="en-US" dirty="0"/>
              <a:t> is high on the equity scale, but likely to hit thresholds earlier — making it a </a:t>
            </a:r>
            <a:r>
              <a:rPr lang="en-US" b="1" dirty="0"/>
              <a:t>short-term equity priority</a:t>
            </a:r>
            <a:r>
              <a:rPr lang="en-US" dirty="0"/>
              <a:t>. </a:t>
            </a:r>
            <a:r>
              <a:rPr lang="en-US" b="1" dirty="0"/>
              <a:t>Phoenix</a:t>
            </a:r>
            <a:r>
              <a:rPr lang="en-US" dirty="0"/>
              <a:t>, while lower on equity risk, faces </a:t>
            </a:r>
            <a:r>
              <a:rPr lang="en-US" b="1" dirty="0"/>
              <a:t>longer-term structural overuse</a:t>
            </a:r>
            <a:r>
              <a:rPr lang="en-US" dirty="0"/>
              <a:t>. </a:t>
            </a:r>
            <a:br>
              <a:rPr lang="en-US" dirty="0"/>
            </a:br>
            <a:r>
              <a:rPr lang="en-US" dirty="0"/>
              <a:t>The message is clear: equity-adjusted modeling allows decision-makers to </a:t>
            </a:r>
            <a:r>
              <a:rPr lang="en-US" b="1" dirty="0"/>
              <a:t>triage where and when to act</a:t>
            </a:r>
            <a:r>
              <a:rPr lang="en-US" dirty="0"/>
              <a:t> — and who will suffer most if we delay. </a:t>
            </a:r>
            <a:r>
              <a:rPr lang="en-US" dirty="0" err="1"/>
              <a:t>hese</a:t>
            </a:r>
            <a:r>
              <a:rPr lang="en-US" dirty="0"/>
              <a:t> insights also matter for private water utility investments and long-term infrastructure planning.</a:t>
            </a:r>
          </a:p>
          <a:p>
            <a:endParaRPr lang="en-US" dirty="0"/>
          </a:p>
        </p:txBody>
      </p:sp>
      <p:sp>
        <p:nvSpPr>
          <p:cNvPr id="4" name="Slide Number Placeholder 3">
            <a:extLst>
              <a:ext uri="{FF2B5EF4-FFF2-40B4-BE49-F238E27FC236}">
                <a16:creationId xmlns:a16="http://schemas.microsoft.com/office/drawing/2014/main" id="{7100A1BD-92DA-75B1-FE2F-BBF83C1FC467}"/>
              </a:ext>
            </a:extLst>
          </p:cNvPr>
          <p:cNvSpPr>
            <a:spLocks noGrp="1"/>
          </p:cNvSpPr>
          <p:nvPr>
            <p:ph type="sldNum" sz="quarter" idx="5"/>
          </p:nvPr>
        </p:nvSpPr>
        <p:spPr/>
        <p:txBody>
          <a:bodyPr/>
          <a:lstStyle/>
          <a:p>
            <a:fld id="{830FF998-7995-6641-AF08-156C1A214C2A}" type="slidenum">
              <a:rPr lang="en-US" smtClean="0"/>
              <a:t>11</a:t>
            </a:fld>
            <a:endParaRPr lang="en-US"/>
          </a:p>
        </p:txBody>
      </p:sp>
    </p:spTree>
    <p:extLst>
      <p:ext uri="{BB962C8B-B14F-4D97-AF65-F5344CB8AC3E}">
        <p14:creationId xmlns:p14="http://schemas.microsoft.com/office/powerpoint/2010/main" val="11932657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analysis relied exclusively on </a:t>
            </a:r>
            <a:r>
              <a:rPr lang="en-US" b="1" dirty="0"/>
              <a:t>public, reputable, and nonpartisan datasets</a:t>
            </a:r>
            <a:r>
              <a:rPr lang="en-US" dirty="0"/>
              <a:t>. </a:t>
            </a:r>
            <a:br>
              <a:rPr lang="en-US" dirty="0"/>
            </a:br>
            <a:r>
              <a:rPr lang="en-US" dirty="0"/>
              <a:t>Water use data came from </a:t>
            </a:r>
            <a:r>
              <a:rPr lang="en-US" b="1" dirty="0"/>
              <a:t>USGS</a:t>
            </a:r>
            <a:r>
              <a:rPr lang="en-US" dirty="0"/>
              <a:t> and </a:t>
            </a:r>
            <a:r>
              <a:rPr lang="en-US" b="1" dirty="0"/>
              <a:t>NOAA’s Global Historical Climate Network</a:t>
            </a:r>
            <a:r>
              <a:rPr lang="en-US" dirty="0"/>
              <a:t>, capturing both volume and precipitation. </a:t>
            </a:r>
            <a:br>
              <a:rPr lang="en-US" dirty="0"/>
            </a:br>
            <a:r>
              <a:rPr lang="en-US" dirty="0"/>
              <a:t>Social and demographic variables were sourced from the </a:t>
            </a:r>
            <a:r>
              <a:rPr lang="en-US" b="1" dirty="0"/>
              <a:t>Census Bureau</a:t>
            </a:r>
            <a:r>
              <a:rPr lang="en-US" dirty="0"/>
              <a:t>, the </a:t>
            </a:r>
            <a:r>
              <a:rPr lang="en-US" b="1" dirty="0"/>
              <a:t>CDC’s Social Vulnerability Index</a:t>
            </a:r>
            <a:r>
              <a:rPr lang="en-US" dirty="0"/>
              <a:t>, and </a:t>
            </a:r>
            <a:r>
              <a:rPr lang="en-US" b="1" dirty="0"/>
              <a:t>ACS housing cost indicators</a:t>
            </a:r>
            <a:r>
              <a:rPr lang="en-US" dirty="0"/>
              <a:t>. </a:t>
            </a:r>
            <a:br>
              <a:rPr lang="en-US" dirty="0"/>
            </a:br>
            <a:r>
              <a:rPr lang="en-US" dirty="0"/>
              <a:t>Insurance data was pulled from the </a:t>
            </a:r>
            <a:r>
              <a:rPr lang="en-US" b="1" dirty="0"/>
              <a:t>Kaiser Family Foundation</a:t>
            </a:r>
            <a:r>
              <a:rPr lang="en-US" dirty="0"/>
              <a:t>, and all dollar values were inflation-adjusted using the </a:t>
            </a:r>
            <a:r>
              <a:rPr lang="en-US" b="1" dirty="0"/>
              <a:t>Federal Reserve’s CPI index</a:t>
            </a:r>
            <a:r>
              <a:rPr lang="en-US" dirty="0"/>
              <a:t>. </a:t>
            </a:r>
            <a:br>
              <a:rPr lang="en-US" dirty="0"/>
            </a:br>
            <a:r>
              <a:rPr lang="en-US" dirty="0"/>
              <a:t>This ensures that results are </a:t>
            </a:r>
            <a:r>
              <a:rPr lang="en-US" b="1" dirty="0"/>
              <a:t>transparent, replicable, and policy-relevant</a:t>
            </a:r>
            <a:r>
              <a:rPr lang="en-US" dirty="0"/>
              <a:t>. </a:t>
            </a:r>
          </a:p>
        </p:txBody>
      </p:sp>
      <p:sp>
        <p:nvSpPr>
          <p:cNvPr id="4" name="Slide Number Placeholder 3"/>
          <p:cNvSpPr>
            <a:spLocks noGrp="1"/>
          </p:cNvSpPr>
          <p:nvPr>
            <p:ph type="sldNum" sz="quarter" idx="5"/>
          </p:nvPr>
        </p:nvSpPr>
        <p:spPr/>
        <p:txBody>
          <a:bodyPr/>
          <a:lstStyle/>
          <a:p>
            <a:fld id="{830FF998-7995-6641-AF08-156C1A214C2A}" type="slidenum">
              <a:rPr lang="en-US" smtClean="0"/>
              <a:t>12</a:t>
            </a:fld>
            <a:endParaRPr lang="en-US"/>
          </a:p>
        </p:txBody>
      </p:sp>
    </p:spTree>
    <p:extLst>
      <p:ext uri="{BB962C8B-B14F-4D97-AF65-F5344CB8AC3E}">
        <p14:creationId xmlns:p14="http://schemas.microsoft.com/office/powerpoint/2010/main" val="21617036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build this model, I followed a four-phase analytical pipeline. First, I merged multiple city-level datasets from FEMA, the CDC, NOAA, and others, standardizing them around key socioeconomic and environmental indicators. Next, I used principal component analysis and clustering to reduce noise and uncover regional patterns. </a:t>
            </a:r>
            <a:br>
              <a:rPr lang="en-US" dirty="0"/>
            </a:br>
            <a:r>
              <a:rPr lang="en-US" dirty="0"/>
              <a:t>I then trained a linear regression model to predict CPI-adjusted water use, with key drivers including poverty, insurance access, and housing burden. Finally, I conducted scenario forecasting to evaluate risk under projected uninsured increases and conservation strategies — helping anticipate urban water stress through 2050 </a:t>
            </a:r>
          </a:p>
        </p:txBody>
      </p:sp>
      <p:sp>
        <p:nvSpPr>
          <p:cNvPr id="4" name="Slide Number Placeholder 3"/>
          <p:cNvSpPr>
            <a:spLocks noGrp="1"/>
          </p:cNvSpPr>
          <p:nvPr>
            <p:ph type="sldNum" sz="quarter" idx="5"/>
          </p:nvPr>
        </p:nvSpPr>
        <p:spPr/>
        <p:txBody>
          <a:bodyPr/>
          <a:lstStyle/>
          <a:p>
            <a:fld id="{830FF998-7995-6641-AF08-156C1A214C2A}" type="slidenum">
              <a:rPr lang="en-US" smtClean="0"/>
              <a:t>13</a:t>
            </a:fld>
            <a:endParaRPr lang="en-US"/>
          </a:p>
        </p:txBody>
      </p:sp>
    </p:spTree>
    <p:extLst>
      <p:ext uri="{BB962C8B-B14F-4D97-AF65-F5344CB8AC3E}">
        <p14:creationId xmlns:p14="http://schemas.microsoft.com/office/powerpoint/2010/main" val="1866885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sources used were open, government or nonprofit data repositories. Full citations are available here and in the accompanying paper.</a:t>
            </a:r>
          </a:p>
          <a:p>
            <a:endParaRPr lang="en-US" dirty="0"/>
          </a:p>
        </p:txBody>
      </p:sp>
      <p:sp>
        <p:nvSpPr>
          <p:cNvPr id="4" name="Slide Number Placeholder 3"/>
          <p:cNvSpPr>
            <a:spLocks noGrp="1"/>
          </p:cNvSpPr>
          <p:nvPr>
            <p:ph type="sldNum" sz="quarter" idx="5"/>
          </p:nvPr>
        </p:nvSpPr>
        <p:spPr/>
        <p:txBody>
          <a:bodyPr/>
          <a:lstStyle/>
          <a:p>
            <a:fld id="{830FF998-7995-6641-AF08-156C1A214C2A}" type="slidenum">
              <a:rPr lang="en-US" smtClean="0"/>
              <a:t>14</a:t>
            </a:fld>
            <a:endParaRPr lang="en-US"/>
          </a:p>
        </p:txBody>
      </p:sp>
    </p:spTree>
    <p:extLst>
      <p:ext uri="{BB962C8B-B14F-4D97-AF65-F5344CB8AC3E}">
        <p14:creationId xmlns:p14="http://schemas.microsoft.com/office/powerpoint/2010/main" val="2039905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“Eviction is one of the most destabilizing events a household can experience, often triggering long-term social, financial, and health consequences. While it’s a national issue, eviction patterns vary greatly from one ZIP code to another. Some communities face consistent, high eviction rates due to unstable housing markets, while others remain relatively resilient. The challenge is predicting where the risk will rise next, so we can act before families lose their homes.”</a:t>
            </a:r>
            <a:endParaRPr lang="en-US" dirty="0"/>
          </a:p>
        </p:txBody>
      </p:sp>
      <p:sp>
        <p:nvSpPr>
          <p:cNvPr id="4" name="Slide Number Placeholder 3"/>
          <p:cNvSpPr>
            <a:spLocks noGrp="1"/>
          </p:cNvSpPr>
          <p:nvPr>
            <p:ph type="sldNum" sz="quarter" idx="5"/>
          </p:nvPr>
        </p:nvSpPr>
        <p:spPr/>
        <p:txBody>
          <a:bodyPr/>
          <a:lstStyle/>
          <a:p>
            <a:fld id="{830FF998-7995-6641-AF08-156C1A214C2A}" type="slidenum">
              <a:rPr lang="en-US" smtClean="0"/>
              <a:t>2</a:t>
            </a:fld>
            <a:endParaRPr lang="en-US"/>
          </a:p>
        </p:txBody>
      </p:sp>
    </p:spTree>
    <p:extLst>
      <p:ext uri="{BB962C8B-B14F-4D97-AF65-F5344CB8AC3E}">
        <p14:creationId xmlns:p14="http://schemas.microsoft.com/office/powerpoint/2010/main" val="4021886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95CAFD-3FFD-8DF7-DDF8-FD58BC5539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CF622A-BD36-7926-3DC0-701D4CF289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D5C066-01C2-2139-34E5-1AB3F99F299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Beyond how much each person uses, we also need to understand the </a:t>
            </a:r>
            <a:r>
              <a:rPr lang="en-US" b="1" dirty="0"/>
              <a:t>total demand</a:t>
            </a:r>
            <a:r>
              <a:rPr lang="en-US" dirty="0"/>
              <a:t> placed on a city’s water system. </a:t>
            </a:r>
            <a:br>
              <a:rPr lang="en-US" dirty="0"/>
            </a:br>
            <a:r>
              <a:rPr lang="en-US" dirty="0"/>
              <a:t>This chart shows overall water withdrawals by city. Phoenix and Houston maintain high demand year over year, reflecting both size and economic activity. </a:t>
            </a:r>
            <a:br>
              <a:rPr lang="en-US" dirty="0"/>
            </a:br>
            <a:r>
              <a:rPr lang="en-US" dirty="0"/>
              <a:t>Fresno, while smaller, shows more variability — in part due to agricultural cycles and infrastructure limitations. </a:t>
            </a:r>
            <a:br>
              <a:rPr lang="en-US" dirty="0"/>
            </a:br>
            <a:r>
              <a:rPr lang="en-US" dirty="0"/>
              <a:t>These patterns highlight where water systems are under stress — and where future disruptions may hit hardest. </a:t>
            </a:r>
          </a:p>
        </p:txBody>
      </p:sp>
      <p:sp>
        <p:nvSpPr>
          <p:cNvPr id="4" name="Slide Number Placeholder 3">
            <a:extLst>
              <a:ext uri="{FF2B5EF4-FFF2-40B4-BE49-F238E27FC236}">
                <a16:creationId xmlns:a16="http://schemas.microsoft.com/office/drawing/2014/main" id="{CEDA3B80-A4CE-A024-1826-B80BFC86DEDC}"/>
              </a:ext>
            </a:extLst>
          </p:cNvPr>
          <p:cNvSpPr>
            <a:spLocks noGrp="1"/>
          </p:cNvSpPr>
          <p:nvPr>
            <p:ph type="sldNum" sz="quarter" idx="5"/>
          </p:nvPr>
        </p:nvSpPr>
        <p:spPr/>
        <p:txBody>
          <a:bodyPr/>
          <a:lstStyle/>
          <a:p>
            <a:fld id="{830FF998-7995-6641-AF08-156C1A214C2A}" type="slidenum">
              <a:rPr lang="en-US" smtClean="0"/>
              <a:t>3</a:t>
            </a:fld>
            <a:endParaRPr lang="en-US"/>
          </a:p>
        </p:txBody>
      </p:sp>
    </p:spTree>
    <p:extLst>
      <p:ext uri="{BB962C8B-B14F-4D97-AF65-F5344CB8AC3E}">
        <p14:creationId xmlns:p14="http://schemas.microsoft.com/office/powerpoint/2010/main" val="9587792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we look at </a:t>
            </a:r>
            <a:r>
              <a:rPr lang="en-US" b="1" dirty="0"/>
              <a:t>who</a:t>
            </a:r>
            <a:r>
              <a:rPr lang="en-US" dirty="0"/>
              <a:t> is most at risk — not just where water is used. </a:t>
            </a:r>
            <a:br>
              <a:rPr lang="en-US" dirty="0"/>
            </a:br>
            <a:r>
              <a:rPr lang="en-US" dirty="0"/>
              <a:t>This radar chart shows five key indicators: median income, poverty rate, unemployment, housing cost burden, and CPI-adjusted water use. </a:t>
            </a:r>
            <a:br>
              <a:rPr lang="en-US" dirty="0"/>
            </a:br>
            <a:r>
              <a:rPr lang="en-US" dirty="0"/>
              <a:t>Fresno stands out with </a:t>
            </a:r>
            <a:r>
              <a:rPr lang="en-US" b="1" dirty="0"/>
              <a:t>high poverty, high unemployment, and the steepest housing cost burden</a:t>
            </a:r>
            <a:r>
              <a:rPr lang="en-US" dirty="0"/>
              <a:t>, indicating a city already operating under pressure. </a:t>
            </a:r>
            <a:br>
              <a:rPr lang="en-US" dirty="0"/>
            </a:br>
            <a:r>
              <a:rPr lang="en-US" dirty="0"/>
              <a:t>Houston shows moderate burden, while Phoenix appears more resilient today — though rapid urban growth may shift its risk profile. </a:t>
            </a:r>
            <a:br>
              <a:rPr lang="en-US" dirty="0"/>
            </a:br>
            <a:r>
              <a:rPr lang="en-US" dirty="0"/>
              <a:t>These risk profiles help us understand </a:t>
            </a:r>
            <a:r>
              <a:rPr lang="en-US" b="1" dirty="0"/>
              <a:t>why water equity must be addressed alongside climate planning</a:t>
            </a:r>
            <a:r>
              <a:rPr lang="en-US" dirty="0"/>
              <a:t>. </a:t>
            </a:r>
          </a:p>
        </p:txBody>
      </p:sp>
      <p:sp>
        <p:nvSpPr>
          <p:cNvPr id="4" name="Slide Number Placeholder 3"/>
          <p:cNvSpPr>
            <a:spLocks noGrp="1"/>
          </p:cNvSpPr>
          <p:nvPr>
            <p:ph type="sldNum" sz="quarter" idx="5"/>
          </p:nvPr>
        </p:nvSpPr>
        <p:spPr/>
        <p:txBody>
          <a:bodyPr/>
          <a:lstStyle/>
          <a:p>
            <a:fld id="{830FF998-7995-6641-AF08-156C1A214C2A}" type="slidenum">
              <a:rPr lang="en-US" smtClean="0"/>
              <a:t>4</a:t>
            </a:fld>
            <a:endParaRPr lang="en-US"/>
          </a:p>
        </p:txBody>
      </p:sp>
    </p:spTree>
    <p:extLst>
      <p:ext uri="{BB962C8B-B14F-4D97-AF65-F5344CB8AC3E}">
        <p14:creationId xmlns:p14="http://schemas.microsoft.com/office/powerpoint/2010/main" val="15698598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0AAD6F-4FAE-40CD-5E08-4C24066316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23E418-0159-4028-BC89-AB54F787B2E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BA7F1B-D7F7-921E-D9DC-32828BA37043}"/>
              </a:ext>
            </a:extLst>
          </p:cNvPr>
          <p:cNvSpPr>
            <a:spLocks noGrp="1"/>
          </p:cNvSpPr>
          <p:nvPr>
            <p:ph type="body" idx="1"/>
          </p:nvPr>
        </p:nvSpPr>
        <p:spPr/>
        <p:txBody>
          <a:bodyPr/>
          <a:lstStyle/>
          <a:p>
            <a:r>
              <a:rPr lang="en-US" dirty="0"/>
              <a:t>To quantify current water-related vulnerability, I built a simple </a:t>
            </a:r>
            <a:r>
              <a:rPr lang="en-US" b="1" dirty="0"/>
              <a:t>Equity Risk Index</a:t>
            </a:r>
            <a:r>
              <a:rPr lang="en-US" dirty="0"/>
              <a:t>. </a:t>
            </a:r>
            <a:br>
              <a:rPr lang="en-US" dirty="0"/>
            </a:br>
            <a:r>
              <a:rPr lang="en-US" dirty="0"/>
              <a:t>This index combines three key factors: The uninsured rate — a proxy for access to care in water-related health events. </a:t>
            </a:r>
          </a:p>
          <a:p>
            <a:r>
              <a:rPr lang="en-US" dirty="0"/>
              <a:t>The CDC’s Social Vulnerability Index — measuring community fragility. </a:t>
            </a:r>
          </a:p>
          <a:p>
            <a:r>
              <a:rPr lang="en-US" dirty="0"/>
              <a:t>CPI-adjusted per capita water use — which reflects affordability strain. </a:t>
            </a:r>
          </a:p>
          <a:p>
            <a:br>
              <a:rPr lang="en-US" dirty="0"/>
            </a:br>
            <a:r>
              <a:rPr lang="en-US" dirty="0"/>
              <a:t>The scores are normalized and averaged to create this equity index. </a:t>
            </a:r>
            <a:br>
              <a:rPr lang="en-US" dirty="0"/>
            </a:br>
            <a:r>
              <a:rPr lang="en-US" dirty="0"/>
              <a:t>As shown, </a:t>
            </a:r>
            <a:r>
              <a:rPr lang="en-US" b="1" dirty="0"/>
              <a:t>Fresno emerges as the most vulnerable</a:t>
            </a:r>
            <a:r>
              <a:rPr lang="en-US" dirty="0"/>
              <a:t>, followed by Houston. Phoenix appears more resilient for now — but that may change under forecasted pressure.” </a:t>
            </a:r>
          </a:p>
        </p:txBody>
      </p:sp>
      <p:sp>
        <p:nvSpPr>
          <p:cNvPr id="4" name="Slide Number Placeholder 3">
            <a:extLst>
              <a:ext uri="{FF2B5EF4-FFF2-40B4-BE49-F238E27FC236}">
                <a16:creationId xmlns:a16="http://schemas.microsoft.com/office/drawing/2014/main" id="{F9B6E3F4-4962-2742-4584-869BA9F25562}"/>
              </a:ext>
            </a:extLst>
          </p:cNvPr>
          <p:cNvSpPr>
            <a:spLocks noGrp="1"/>
          </p:cNvSpPr>
          <p:nvPr>
            <p:ph type="sldNum" sz="quarter" idx="5"/>
          </p:nvPr>
        </p:nvSpPr>
        <p:spPr/>
        <p:txBody>
          <a:bodyPr/>
          <a:lstStyle/>
          <a:p>
            <a:fld id="{830FF998-7995-6641-AF08-156C1A214C2A}" type="slidenum">
              <a:rPr lang="en-US" smtClean="0"/>
              <a:t>5</a:t>
            </a:fld>
            <a:endParaRPr lang="en-US"/>
          </a:p>
        </p:txBody>
      </p:sp>
    </p:spTree>
    <p:extLst>
      <p:ext uri="{BB962C8B-B14F-4D97-AF65-F5344CB8AC3E}">
        <p14:creationId xmlns:p14="http://schemas.microsoft.com/office/powerpoint/2010/main" val="22839241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1DAE53-605D-74FD-2D66-1619A69D78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2BEB68-2C89-25C7-1DBF-7B2FC5DA1D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4C352BA-D4F4-8B65-7679-4BD89096D03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trained a </a:t>
            </a:r>
            <a:r>
              <a:rPr lang="en-US" b="1" dirty="0"/>
              <a:t>linear regression model</a:t>
            </a:r>
            <a:r>
              <a:rPr lang="en-US" dirty="0"/>
              <a:t> to identify the strongest drivers of water use — adjusted for inflation. </a:t>
            </a:r>
            <a:br>
              <a:rPr lang="en-US" dirty="0"/>
            </a:br>
            <a:r>
              <a:rPr lang="en-US" dirty="0"/>
              <a:t>The results show that </a:t>
            </a:r>
            <a:r>
              <a:rPr lang="en-US" b="1" dirty="0"/>
              <a:t>housing cost burden</a:t>
            </a:r>
            <a:r>
              <a:rPr lang="en-US" dirty="0"/>
              <a:t> is the only significant positive predictor. That is, cities with higher housing stress also tend to use more water per person — possibly reflecting older housing stock or inefficient infrastructure. </a:t>
            </a:r>
            <a:br>
              <a:rPr lang="en-US" dirty="0"/>
            </a:br>
            <a:r>
              <a:rPr lang="en-US" dirty="0"/>
              <a:t>On the other hand, </a:t>
            </a:r>
            <a:r>
              <a:rPr lang="en-US" b="1" dirty="0"/>
              <a:t>poverty, unemployment, and low income are all negatively correlated</a:t>
            </a:r>
            <a:r>
              <a:rPr lang="en-US" dirty="0"/>
              <a:t> with water use. This may reflect </a:t>
            </a:r>
            <a:r>
              <a:rPr lang="en-US" b="1" dirty="0"/>
              <a:t>rationing behavior</a:t>
            </a:r>
            <a:r>
              <a:rPr lang="en-US" dirty="0"/>
              <a:t> — where economically burdened communities cut back out of necessity, not efficiency. </a:t>
            </a:r>
            <a:br>
              <a:rPr lang="en-US" dirty="0"/>
            </a:br>
            <a:r>
              <a:rPr lang="en-US" dirty="0"/>
              <a:t>The model fits well, with an adjusted R² of 0.74, and forms the basis for our partial dependence and forecasting steps </a:t>
            </a:r>
          </a:p>
        </p:txBody>
      </p:sp>
      <p:sp>
        <p:nvSpPr>
          <p:cNvPr id="4" name="Slide Number Placeholder 3">
            <a:extLst>
              <a:ext uri="{FF2B5EF4-FFF2-40B4-BE49-F238E27FC236}">
                <a16:creationId xmlns:a16="http://schemas.microsoft.com/office/drawing/2014/main" id="{F038F4AE-AAF3-58B4-4ED9-92B2FD4DDD2C}"/>
              </a:ext>
            </a:extLst>
          </p:cNvPr>
          <p:cNvSpPr>
            <a:spLocks noGrp="1"/>
          </p:cNvSpPr>
          <p:nvPr>
            <p:ph type="sldNum" sz="quarter" idx="5"/>
          </p:nvPr>
        </p:nvSpPr>
        <p:spPr/>
        <p:txBody>
          <a:bodyPr/>
          <a:lstStyle/>
          <a:p>
            <a:fld id="{830FF998-7995-6641-AF08-156C1A214C2A}" type="slidenum">
              <a:rPr lang="en-US" smtClean="0"/>
              <a:t>6</a:t>
            </a:fld>
            <a:endParaRPr lang="en-US"/>
          </a:p>
        </p:txBody>
      </p:sp>
    </p:spTree>
    <p:extLst>
      <p:ext uri="{BB962C8B-B14F-4D97-AF65-F5344CB8AC3E}">
        <p14:creationId xmlns:p14="http://schemas.microsoft.com/office/powerpoint/2010/main" val="17357850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3255FD-D3BE-A37C-A623-79D2148FCF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2325B3-7A47-DEA0-971C-22E4BA2744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2936A8-14E0-FEB2-CB49-54702B69130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better understand how housing cost burden impacts water use, I used a </a:t>
            </a:r>
            <a:r>
              <a:rPr lang="en-US" b="1" dirty="0"/>
              <a:t>partial dependence plot</a:t>
            </a:r>
            <a:r>
              <a:rPr lang="en-US" dirty="0"/>
              <a:t> — which isolates the effect of one variable while holding others constant. </a:t>
            </a:r>
            <a:br>
              <a:rPr lang="en-US" dirty="0"/>
            </a:br>
            <a:r>
              <a:rPr lang="en-US" dirty="0"/>
              <a:t>Here, we see that as housing burden rises — measured as the share of residents spending over 30% of their income on housing — </a:t>
            </a:r>
            <a:r>
              <a:rPr lang="en-US" b="1" dirty="0"/>
              <a:t>predicted water use increases steadily</a:t>
            </a:r>
            <a:r>
              <a:rPr lang="en-US" dirty="0"/>
              <a:t>. </a:t>
            </a:r>
            <a:br>
              <a:rPr lang="en-US" dirty="0"/>
            </a:br>
            <a:r>
              <a:rPr lang="en-US" dirty="0"/>
              <a:t>This likely reflects deeper structural issues: inefficient housing, aging infrastructure, or lack of conservation options in low-income rental units. </a:t>
            </a:r>
            <a:br>
              <a:rPr lang="en-US" dirty="0"/>
            </a:br>
            <a:r>
              <a:rPr lang="en-US" dirty="0"/>
              <a:t>Housing burden isn’t just an economic problem — it becomes a water consumption driver, especially in vulnerable cities like Fresno and Houston </a:t>
            </a:r>
          </a:p>
        </p:txBody>
      </p:sp>
      <p:sp>
        <p:nvSpPr>
          <p:cNvPr id="4" name="Slide Number Placeholder 3">
            <a:extLst>
              <a:ext uri="{FF2B5EF4-FFF2-40B4-BE49-F238E27FC236}">
                <a16:creationId xmlns:a16="http://schemas.microsoft.com/office/drawing/2014/main" id="{F971215B-05E9-AEA4-23DD-0DA3DCB18E2B}"/>
              </a:ext>
            </a:extLst>
          </p:cNvPr>
          <p:cNvSpPr>
            <a:spLocks noGrp="1"/>
          </p:cNvSpPr>
          <p:nvPr>
            <p:ph type="sldNum" sz="quarter" idx="5"/>
          </p:nvPr>
        </p:nvSpPr>
        <p:spPr/>
        <p:txBody>
          <a:bodyPr/>
          <a:lstStyle/>
          <a:p>
            <a:fld id="{830FF998-7995-6641-AF08-156C1A214C2A}" type="slidenum">
              <a:rPr lang="en-US" smtClean="0"/>
              <a:t>7</a:t>
            </a:fld>
            <a:endParaRPr lang="en-US"/>
          </a:p>
        </p:txBody>
      </p:sp>
    </p:spTree>
    <p:extLst>
      <p:ext uri="{BB962C8B-B14F-4D97-AF65-F5344CB8AC3E}">
        <p14:creationId xmlns:p14="http://schemas.microsoft.com/office/powerpoint/2010/main" val="12041976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7530F-F57A-867E-7B42-8F6138067A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228A5B-F621-42AA-93D3-4E4A0DBA9C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3F952BA-E7D4-1609-AEFC-7C8E09C3BA3F}"/>
              </a:ext>
            </a:extLst>
          </p:cNvPr>
          <p:cNvSpPr>
            <a:spLocks noGrp="1"/>
          </p:cNvSpPr>
          <p:nvPr>
            <p:ph type="body" idx="1"/>
          </p:nvPr>
        </p:nvSpPr>
        <p:spPr/>
        <p:txBody>
          <a:bodyPr/>
          <a:lstStyle/>
          <a:p>
            <a:r>
              <a:rPr lang="en-US" dirty="0"/>
              <a:t>To test how fragile each city’s equity profile is, I ran a </a:t>
            </a:r>
            <a:r>
              <a:rPr lang="en-US" b="1" dirty="0"/>
              <a:t>scenario simulation</a:t>
            </a:r>
            <a:r>
              <a:rPr lang="en-US" dirty="0"/>
              <a:t> where the uninsured rate increases by 10%. </a:t>
            </a:r>
            <a:br>
              <a:rPr lang="en-US" dirty="0"/>
            </a:br>
            <a:r>
              <a:rPr lang="en-US" dirty="0"/>
              <a:t>This stressor reflects real-world risks — from economic disruption to climate-driven displacement or loss of Medicaid coverage. </a:t>
            </a:r>
            <a:br>
              <a:rPr lang="en-US" dirty="0"/>
            </a:br>
            <a:r>
              <a:rPr lang="en-US" dirty="0"/>
              <a:t>What we see is a clear divergence in sensitivity: </a:t>
            </a:r>
            <a:r>
              <a:rPr lang="en-US" b="1" dirty="0"/>
              <a:t>Fresno’s equity risk spikes significantly</a:t>
            </a:r>
            <a:r>
              <a:rPr lang="en-US" dirty="0"/>
              <a:t>, reinforcing its structural vulnerability. </a:t>
            </a:r>
          </a:p>
          <a:p>
            <a:r>
              <a:rPr lang="en-US" b="1" dirty="0"/>
              <a:t>Houston</a:t>
            </a:r>
            <a:r>
              <a:rPr lang="en-US" dirty="0"/>
              <a:t> rises moderately. </a:t>
            </a:r>
          </a:p>
          <a:p>
            <a:r>
              <a:rPr lang="en-US" b="1" dirty="0"/>
              <a:t>Phoenix</a:t>
            </a:r>
            <a:r>
              <a:rPr lang="en-US" dirty="0"/>
              <a:t> remains relatively stable, suggesting more resilience under this stressor. </a:t>
            </a:r>
          </a:p>
          <a:p>
            <a:br>
              <a:rPr lang="en-US" dirty="0"/>
            </a:br>
            <a:r>
              <a:rPr lang="en-US" dirty="0"/>
              <a:t>Access to healthcare isn’t just a social issue — in the context of water scarcity, it becomes a core resilience metric </a:t>
            </a:r>
          </a:p>
        </p:txBody>
      </p:sp>
      <p:sp>
        <p:nvSpPr>
          <p:cNvPr id="4" name="Slide Number Placeholder 3">
            <a:extLst>
              <a:ext uri="{FF2B5EF4-FFF2-40B4-BE49-F238E27FC236}">
                <a16:creationId xmlns:a16="http://schemas.microsoft.com/office/drawing/2014/main" id="{4E537639-311C-78A9-F883-6D8297198078}"/>
              </a:ext>
            </a:extLst>
          </p:cNvPr>
          <p:cNvSpPr>
            <a:spLocks noGrp="1"/>
          </p:cNvSpPr>
          <p:nvPr>
            <p:ph type="sldNum" sz="quarter" idx="5"/>
          </p:nvPr>
        </p:nvSpPr>
        <p:spPr/>
        <p:txBody>
          <a:bodyPr/>
          <a:lstStyle/>
          <a:p>
            <a:fld id="{830FF998-7995-6641-AF08-156C1A214C2A}" type="slidenum">
              <a:rPr lang="en-US" smtClean="0"/>
              <a:t>8</a:t>
            </a:fld>
            <a:endParaRPr lang="en-US"/>
          </a:p>
        </p:txBody>
      </p:sp>
    </p:spTree>
    <p:extLst>
      <p:ext uri="{BB962C8B-B14F-4D97-AF65-F5344CB8AC3E}">
        <p14:creationId xmlns:p14="http://schemas.microsoft.com/office/powerpoint/2010/main" val="32134465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B3E9C0-40FD-C827-063C-B19B39EE6C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A1AE86-9860-7602-DAEA-0DF50F3CCD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641EDD-F081-CD4C-7FEE-E443EFC4147D}"/>
              </a:ext>
            </a:extLst>
          </p:cNvPr>
          <p:cNvSpPr>
            <a:spLocks noGrp="1"/>
          </p:cNvSpPr>
          <p:nvPr>
            <p:ph type="body" idx="1"/>
          </p:nvPr>
        </p:nvSpPr>
        <p:spPr/>
        <p:txBody>
          <a:bodyPr/>
          <a:lstStyle/>
          <a:p>
            <a:r>
              <a:rPr lang="en-US" dirty="0"/>
              <a:t>Looking ahead, I applied the model to forecast each city’s </a:t>
            </a:r>
            <a:r>
              <a:rPr lang="en-US" b="1" dirty="0"/>
              <a:t>CPI-adjusted water withdrawals through 2050</a:t>
            </a:r>
            <a:r>
              <a:rPr lang="en-US" dirty="0"/>
              <a:t>, assuming current trends continue and risk burdens remain unaddressed. </a:t>
            </a:r>
            <a:br>
              <a:rPr lang="en-US" dirty="0"/>
            </a:br>
            <a:r>
              <a:rPr lang="en-US" dirty="0"/>
              <a:t>The takeaway is clear: </a:t>
            </a:r>
            <a:r>
              <a:rPr lang="en-US" b="1" dirty="0"/>
              <a:t>Fresno and Houston</a:t>
            </a:r>
            <a:r>
              <a:rPr lang="en-US" dirty="0"/>
              <a:t> are on a rising trajectory, with Fresno projected to exceed sustainability thresholds earliest. </a:t>
            </a:r>
          </a:p>
          <a:p>
            <a:r>
              <a:rPr lang="en-US" b="1" dirty="0"/>
              <a:t>Phoenix</a:t>
            </a:r>
            <a:r>
              <a:rPr lang="en-US" dirty="0"/>
              <a:t>, while more efficient today, shows a steeper increase starting around 2035 — likely driven by population growth and prolonged drought conditions. </a:t>
            </a:r>
          </a:p>
          <a:p>
            <a:br>
              <a:rPr lang="en-US" dirty="0"/>
            </a:br>
            <a:r>
              <a:rPr lang="en-US" dirty="0"/>
              <a:t>This isn’t a worst-case scenario — it’s a baseline projection assuming no major policy shifts. </a:t>
            </a:r>
            <a:br>
              <a:rPr lang="en-US" dirty="0"/>
            </a:br>
            <a:r>
              <a:rPr lang="en-US" dirty="0"/>
              <a:t>The result: </a:t>
            </a:r>
            <a:r>
              <a:rPr lang="en-US" b="1" dirty="0"/>
              <a:t>high-use cities with high social burden are least equipped to absorb this future strain</a:t>
            </a:r>
            <a:r>
              <a:rPr lang="en-US" dirty="0"/>
              <a:t> </a:t>
            </a:r>
          </a:p>
        </p:txBody>
      </p:sp>
      <p:sp>
        <p:nvSpPr>
          <p:cNvPr id="4" name="Slide Number Placeholder 3">
            <a:extLst>
              <a:ext uri="{FF2B5EF4-FFF2-40B4-BE49-F238E27FC236}">
                <a16:creationId xmlns:a16="http://schemas.microsoft.com/office/drawing/2014/main" id="{318C53FF-7287-13FB-044A-5FD62DD860F1}"/>
              </a:ext>
            </a:extLst>
          </p:cNvPr>
          <p:cNvSpPr>
            <a:spLocks noGrp="1"/>
          </p:cNvSpPr>
          <p:nvPr>
            <p:ph type="sldNum" sz="quarter" idx="5"/>
          </p:nvPr>
        </p:nvSpPr>
        <p:spPr/>
        <p:txBody>
          <a:bodyPr/>
          <a:lstStyle/>
          <a:p>
            <a:fld id="{830FF998-7995-6641-AF08-156C1A214C2A}" type="slidenum">
              <a:rPr lang="en-US" smtClean="0"/>
              <a:t>9</a:t>
            </a:fld>
            <a:endParaRPr lang="en-US"/>
          </a:p>
        </p:txBody>
      </p:sp>
    </p:spTree>
    <p:extLst>
      <p:ext uri="{BB962C8B-B14F-4D97-AF65-F5344CB8AC3E}">
        <p14:creationId xmlns:p14="http://schemas.microsoft.com/office/powerpoint/2010/main" val="263891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8/7/25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8/7/25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8/7/25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8/7/25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hyperlink" Target="https://waterdata.usgs.gov/nwis/wu" TargetMode="External"/><Relationship Id="rId3" Type="http://schemas.openxmlformats.org/officeDocument/2006/relationships/hyperlink" Target="https://www.circleofblue.org/waterpricing/" TargetMode="External"/><Relationship Id="rId7" Type="http://schemas.openxmlformats.org/officeDocument/2006/relationships/hyperlink" Target="https://data.census.gov/"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hyperlink" Target="https://www.bls.gov/cpi/" TargetMode="External"/><Relationship Id="rId5" Type="http://schemas.openxmlformats.org/officeDocument/2006/relationships/hyperlink" Target="https://nasagrace.unl.edu/" TargetMode="External"/><Relationship Id="rId4" Type="http://schemas.openxmlformats.org/officeDocument/2006/relationships/hyperlink" Target="https://www.impactlab.org/map/" TargetMode="External"/><Relationship Id="rId9" Type="http://schemas.openxmlformats.org/officeDocument/2006/relationships/hyperlink" Target="https://www.ncei.noaa.gov/products/land-based-station/global-historical-climatology-network-daily"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7FA"/>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alphaModFix amt="23000"/>
            </a:blip>
            <a:stretch>
              <a:fillRect t="-8033" r="-2769" b="-13690"/>
            </a:stretch>
          </a:blipFill>
        </p:spPr>
        <p:txBody>
          <a:bodyPr/>
          <a:lstStyle/>
          <a:p>
            <a:endParaRPr lang="en-US" dirty="0"/>
          </a:p>
        </p:txBody>
      </p:sp>
      <p:sp>
        <p:nvSpPr>
          <p:cNvPr id="4" name="TextBox 4"/>
          <p:cNvSpPr txBox="1"/>
          <p:nvPr/>
        </p:nvSpPr>
        <p:spPr>
          <a:xfrm>
            <a:off x="4419600" y="2549853"/>
            <a:ext cx="9448800" cy="2031325"/>
          </a:xfrm>
          <a:prstGeom prst="rect">
            <a:avLst/>
          </a:prstGeom>
        </p:spPr>
        <p:txBody>
          <a:bodyPr wrap="square" lIns="0" tIns="0" rIns="0" bIns="0" rtlCol="0" anchor="t">
            <a:spAutoFit/>
          </a:bodyPr>
          <a:lstStyle/>
          <a:p>
            <a:pPr algn="ctr"/>
            <a:r>
              <a:rPr lang="en-US" sz="4400" b="1" dirty="0"/>
              <a:t>Forecasting Rental Property Viability Across U.S. Cities Using Eviction, Vacancy, and Rent Dynamics</a:t>
            </a:r>
            <a:endParaRPr lang="en-US" sz="4400" dirty="0"/>
          </a:p>
        </p:txBody>
      </p:sp>
      <p:sp>
        <p:nvSpPr>
          <p:cNvPr id="6" name="TextBox 6"/>
          <p:cNvSpPr txBox="1"/>
          <p:nvPr/>
        </p:nvSpPr>
        <p:spPr>
          <a:xfrm>
            <a:off x="5200624" y="5040667"/>
            <a:ext cx="7886752" cy="2755519"/>
          </a:xfrm>
          <a:prstGeom prst="rect">
            <a:avLst/>
          </a:prstGeom>
        </p:spPr>
        <p:txBody>
          <a:bodyPr lIns="0" tIns="0" rIns="0" bIns="0" rtlCol="0" anchor="t">
            <a:spAutoFit/>
          </a:bodyPr>
          <a:lstStyle/>
          <a:p>
            <a:pPr algn="ctr">
              <a:lnSpc>
                <a:spcPts val="6243"/>
              </a:lnSpc>
            </a:pPr>
            <a:r>
              <a:rPr lang="en-US" sz="2799" dirty="0">
                <a:solidFill>
                  <a:srgbClr val="000000"/>
                </a:solidFill>
                <a:latin typeface="Canva Sans"/>
                <a:ea typeface="Canva Sans"/>
                <a:cs typeface="Canva Sans"/>
                <a:sym typeface="Canva Sans"/>
              </a:rPr>
              <a:t>Justin Pizzoferrato</a:t>
            </a:r>
          </a:p>
          <a:p>
            <a:pPr algn="ctr">
              <a:lnSpc>
                <a:spcPts val="5352"/>
              </a:lnSpc>
            </a:pPr>
            <a:r>
              <a:rPr lang="en-US" sz="2400" dirty="0">
                <a:solidFill>
                  <a:srgbClr val="000000"/>
                </a:solidFill>
                <a:latin typeface="Canva Sans"/>
                <a:ea typeface="Canva Sans"/>
                <a:cs typeface="Canva Sans"/>
                <a:sym typeface="Canva Sans"/>
              </a:rPr>
              <a:t>DCS680 - Applied Data Science</a:t>
            </a:r>
          </a:p>
          <a:p>
            <a:pPr algn="ctr">
              <a:lnSpc>
                <a:spcPts val="5352"/>
              </a:lnSpc>
            </a:pPr>
            <a:r>
              <a:rPr lang="en-US" sz="2400" dirty="0">
                <a:solidFill>
                  <a:srgbClr val="000000"/>
                </a:solidFill>
                <a:latin typeface="Canva Sans"/>
                <a:ea typeface="Canva Sans"/>
                <a:cs typeface="Canva Sans"/>
                <a:sym typeface="Canva Sans"/>
              </a:rPr>
              <a:t>Bellevue University</a:t>
            </a:r>
          </a:p>
          <a:p>
            <a:pPr algn="ctr">
              <a:lnSpc>
                <a:spcPts val="5352"/>
              </a:lnSpc>
            </a:pPr>
            <a:r>
              <a:rPr lang="en-US" sz="2400" dirty="0">
                <a:solidFill>
                  <a:srgbClr val="000000"/>
                </a:solidFill>
                <a:latin typeface="Canva Sans"/>
                <a:ea typeface="Canva Sans"/>
                <a:cs typeface="Canva Sans"/>
                <a:sym typeface="Canva Sans"/>
              </a:rPr>
              <a:t>8.8.25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D29E44-5D97-9DD1-7605-A1D1F6AF3D4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2147A0EC-EAC6-546E-3A35-02CBC0477E06}"/>
              </a:ext>
            </a:extLst>
          </p:cNvPr>
          <p:cNvSpPr/>
          <p:nvPr/>
        </p:nvSpPr>
        <p:spPr>
          <a:xfrm>
            <a:off x="9790728" y="1587435"/>
            <a:ext cx="8386043" cy="8229600"/>
          </a:xfrm>
          <a:custGeom>
            <a:avLst/>
            <a:gdLst/>
            <a:ahLst/>
            <a:cxnLst/>
            <a:rect l="l" t="t" r="r" b="b"/>
            <a:pathLst>
              <a:path w="5674305" h="8229600">
                <a:moveTo>
                  <a:pt x="0" y="0"/>
                </a:moveTo>
                <a:lnTo>
                  <a:pt x="5674304" y="0"/>
                </a:lnTo>
                <a:lnTo>
                  <a:pt x="5674304" y="8229600"/>
                </a:lnTo>
                <a:lnTo>
                  <a:pt x="0" y="8229600"/>
                </a:lnTo>
                <a:lnTo>
                  <a:pt x="0" y="0"/>
                </a:lnTo>
                <a:close/>
              </a:path>
            </a:pathLst>
          </a:custGeom>
          <a:blipFill>
            <a:blip r:embed="rId3">
              <a:alphaModFix amt="41000"/>
            </a:blip>
            <a:stretch>
              <a:fillRect l="-47992"/>
            </a:stretch>
          </a:blipFill>
        </p:spPr>
        <p:txBody>
          <a:bodyPr/>
          <a:lstStyle/>
          <a:p>
            <a:endParaRPr lang="en-US"/>
          </a:p>
        </p:txBody>
      </p:sp>
      <p:sp>
        <p:nvSpPr>
          <p:cNvPr id="3" name="AutoShape 3">
            <a:extLst>
              <a:ext uri="{FF2B5EF4-FFF2-40B4-BE49-F238E27FC236}">
                <a16:creationId xmlns:a16="http://schemas.microsoft.com/office/drawing/2014/main" id="{B79C09B2-1E7C-5146-4F42-932FB53F4B33}"/>
              </a:ext>
            </a:extLst>
          </p:cNvPr>
          <p:cNvSpPr/>
          <p:nvPr/>
        </p:nvSpPr>
        <p:spPr>
          <a:xfrm flipH="1">
            <a:off x="9500286" y="1574273"/>
            <a:ext cx="0" cy="7653819"/>
          </a:xfrm>
          <a:prstGeom prst="line">
            <a:avLst/>
          </a:prstGeom>
          <a:ln w="38100" cap="flat">
            <a:solidFill>
              <a:srgbClr val="000000">
                <a:alpha val="35686"/>
              </a:srgbClr>
            </a:solidFill>
            <a:prstDash val="solid"/>
            <a:headEnd type="none" w="sm" len="sm"/>
            <a:tailEnd type="none" w="sm" len="sm"/>
          </a:ln>
        </p:spPr>
        <p:txBody>
          <a:bodyPr/>
          <a:lstStyle/>
          <a:p>
            <a:endParaRPr lang="en-US"/>
          </a:p>
        </p:txBody>
      </p:sp>
      <p:sp>
        <p:nvSpPr>
          <p:cNvPr id="5" name="TextBox 5">
            <a:extLst>
              <a:ext uri="{FF2B5EF4-FFF2-40B4-BE49-F238E27FC236}">
                <a16:creationId xmlns:a16="http://schemas.microsoft.com/office/drawing/2014/main" id="{6995FBE5-9F9F-6E38-ED09-48CB753E8D74}"/>
              </a:ext>
            </a:extLst>
          </p:cNvPr>
          <p:cNvSpPr txBox="1"/>
          <p:nvPr/>
        </p:nvSpPr>
        <p:spPr>
          <a:xfrm>
            <a:off x="2980871" y="115710"/>
            <a:ext cx="10522592" cy="728341"/>
          </a:xfrm>
          <a:prstGeom prst="rect">
            <a:avLst/>
          </a:prstGeom>
        </p:spPr>
        <p:txBody>
          <a:bodyPr wrap="square" lIns="0" tIns="0" rIns="0" bIns="0" rtlCol="0" anchor="t">
            <a:spAutoFit/>
          </a:bodyPr>
          <a:lstStyle/>
          <a:p>
            <a:pPr algn="ctr">
              <a:lnSpc>
                <a:spcPts val="6160"/>
              </a:lnSpc>
            </a:pPr>
            <a:r>
              <a:rPr lang="en-US" sz="4400" b="1" dirty="0">
                <a:solidFill>
                  <a:srgbClr val="000000"/>
                </a:solidFill>
                <a:latin typeface="Oswald Bold"/>
                <a:ea typeface="Oswald Bold"/>
                <a:cs typeface="Oswald Bold"/>
                <a:sym typeface="Oswald Bold"/>
              </a:rPr>
              <a:t>Mitigation Delivers Measurable Savings</a:t>
            </a:r>
          </a:p>
        </p:txBody>
      </p:sp>
      <p:sp>
        <p:nvSpPr>
          <p:cNvPr id="6" name="TextBox 6">
            <a:extLst>
              <a:ext uri="{FF2B5EF4-FFF2-40B4-BE49-F238E27FC236}">
                <a16:creationId xmlns:a16="http://schemas.microsoft.com/office/drawing/2014/main" id="{327D3F3C-960F-8A54-8A44-B9E9F11B2960}"/>
              </a:ext>
            </a:extLst>
          </p:cNvPr>
          <p:cNvSpPr txBox="1"/>
          <p:nvPr/>
        </p:nvSpPr>
        <p:spPr>
          <a:xfrm>
            <a:off x="2213086" y="969456"/>
            <a:ext cx="12058161" cy="370935"/>
          </a:xfrm>
          <a:prstGeom prst="rect">
            <a:avLst/>
          </a:prstGeom>
        </p:spPr>
        <p:txBody>
          <a:bodyPr wrap="square" lIns="0" tIns="0" rIns="0" bIns="0" rtlCol="0" anchor="t">
            <a:spAutoFit/>
          </a:bodyPr>
          <a:lstStyle/>
          <a:p>
            <a:pPr algn="ctr">
              <a:lnSpc>
                <a:spcPts val="3079"/>
              </a:lnSpc>
            </a:pPr>
            <a:r>
              <a:rPr lang="en-US" sz="2199" b="1" dirty="0">
                <a:solidFill>
                  <a:srgbClr val="000000"/>
                </a:solidFill>
                <a:latin typeface="Canva Sans Bold"/>
                <a:ea typeface="Canva Sans Bold"/>
                <a:cs typeface="Canva Sans Bold"/>
                <a:sym typeface="Canva Sans Bold"/>
              </a:rPr>
              <a:t>Reducing water use by 10% produces major financial value – especially in high-use cities</a:t>
            </a:r>
          </a:p>
        </p:txBody>
      </p:sp>
      <p:sp>
        <p:nvSpPr>
          <p:cNvPr id="7" name="TextBox 7">
            <a:extLst>
              <a:ext uri="{FF2B5EF4-FFF2-40B4-BE49-F238E27FC236}">
                <a16:creationId xmlns:a16="http://schemas.microsoft.com/office/drawing/2014/main" id="{F33AB4C8-8C0E-6D0C-8130-91214A5FEF41}"/>
              </a:ext>
            </a:extLst>
          </p:cNvPr>
          <p:cNvSpPr txBox="1"/>
          <p:nvPr/>
        </p:nvSpPr>
        <p:spPr>
          <a:xfrm>
            <a:off x="8960832" y="9744537"/>
            <a:ext cx="10045833" cy="379015"/>
          </a:xfrm>
          <a:prstGeom prst="rect">
            <a:avLst/>
          </a:prstGeom>
        </p:spPr>
        <p:txBody>
          <a:bodyPr lIns="0" tIns="0" rIns="0" bIns="0" rtlCol="0" anchor="t">
            <a:spAutoFit/>
          </a:bodyPr>
          <a:lstStyle/>
          <a:p>
            <a:pPr algn="ctr">
              <a:lnSpc>
                <a:spcPts val="3080"/>
              </a:lnSpc>
            </a:pPr>
            <a:r>
              <a:rPr lang="en-US" sz="2400" i="1" dirty="0"/>
              <a:t>Forecast model output + FRED CPI + regional water price estimates</a:t>
            </a:r>
            <a:endParaRPr lang="en-US" sz="2200" dirty="0">
              <a:solidFill>
                <a:srgbClr val="000000"/>
              </a:solidFill>
              <a:latin typeface="Canva Sans"/>
              <a:ea typeface="Canva Sans"/>
              <a:cs typeface="Canva Sans"/>
              <a:sym typeface="Canva Sans"/>
            </a:endParaRPr>
          </a:p>
        </p:txBody>
      </p:sp>
      <p:sp>
        <p:nvSpPr>
          <p:cNvPr id="8" name="TextBox 8">
            <a:extLst>
              <a:ext uri="{FF2B5EF4-FFF2-40B4-BE49-F238E27FC236}">
                <a16:creationId xmlns:a16="http://schemas.microsoft.com/office/drawing/2014/main" id="{8B9BA2E2-5401-55B1-8A13-4A3267ED9A5F}"/>
              </a:ext>
            </a:extLst>
          </p:cNvPr>
          <p:cNvSpPr txBox="1"/>
          <p:nvPr/>
        </p:nvSpPr>
        <p:spPr>
          <a:xfrm>
            <a:off x="9807203" y="1679844"/>
            <a:ext cx="8386044" cy="8051307"/>
          </a:xfrm>
          <a:prstGeom prst="rect">
            <a:avLst/>
          </a:prstGeom>
        </p:spPr>
        <p:txBody>
          <a:bodyPr wrap="square" lIns="0" tIns="0" rIns="0" bIns="0" rtlCol="0" anchor="t">
            <a:spAutoFit/>
          </a:bodyPr>
          <a:lstStyle/>
          <a:p>
            <a:pPr algn="ctr">
              <a:lnSpc>
                <a:spcPts val="4200"/>
              </a:lnSpc>
              <a:spcBef>
                <a:spcPct val="0"/>
              </a:spcBef>
            </a:pPr>
            <a:r>
              <a:rPr lang="en-US" sz="3200" i="1" dirty="0"/>
              <a:t>This model simulates a </a:t>
            </a:r>
            <a:r>
              <a:rPr lang="en-US" sz="3200" b="1" i="1" dirty="0"/>
              <a:t>10% reduction in water withdrawals</a:t>
            </a:r>
            <a:r>
              <a:rPr lang="en-US" sz="3200" i="1" dirty="0"/>
              <a:t> over the forecast window — achievable through pricing reform, infrastructure upgrades, or conservation policies. </a:t>
            </a:r>
          </a:p>
          <a:p>
            <a:pPr algn="ctr">
              <a:lnSpc>
                <a:spcPts val="4200"/>
              </a:lnSpc>
              <a:spcBef>
                <a:spcPct val="0"/>
              </a:spcBef>
            </a:pPr>
            <a:br>
              <a:rPr lang="en-US" sz="3200" i="1" dirty="0"/>
            </a:br>
            <a:r>
              <a:rPr lang="en-US" sz="3200" i="1" dirty="0"/>
              <a:t>The left bars show </a:t>
            </a:r>
            <a:r>
              <a:rPr lang="en-US" sz="3200" b="1" i="1" dirty="0"/>
              <a:t>gallons saved</a:t>
            </a:r>
            <a:r>
              <a:rPr lang="en-US" sz="3200" i="1" dirty="0"/>
              <a:t>, while the right axis estimates </a:t>
            </a:r>
            <a:r>
              <a:rPr lang="en-US" sz="3200" b="1" i="1" dirty="0"/>
              <a:t>financial value in dollars</a:t>
            </a:r>
            <a:r>
              <a:rPr lang="en-US" sz="3200" i="1" dirty="0"/>
              <a:t>, adjusted to 2024 CPI. </a:t>
            </a:r>
          </a:p>
          <a:p>
            <a:pPr algn="ctr">
              <a:lnSpc>
                <a:spcPts val="4200"/>
              </a:lnSpc>
              <a:spcBef>
                <a:spcPct val="0"/>
              </a:spcBef>
            </a:pPr>
            <a:br>
              <a:rPr lang="en-US" sz="3200" i="1" dirty="0"/>
            </a:br>
            <a:r>
              <a:rPr lang="en-US" sz="3200" b="1" i="1" dirty="0"/>
              <a:t>Phoenix</a:t>
            </a:r>
            <a:r>
              <a:rPr lang="en-US" sz="3200" i="1" dirty="0"/>
              <a:t>, with the largest withdrawal base, yields the highest savings — but even smaller cities like </a:t>
            </a:r>
            <a:r>
              <a:rPr lang="en-US" sz="3200" b="1" i="1" dirty="0"/>
              <a:t>Fresno</a:t>
            </a:r>
            <a:r>
              <a:rPr lang="en-US" sz="3200" i="1" dirty="0"/>
              <a:t> show meaningful return. </a:t>
            </a:r>
            <a:br>
              <a:rPr lang="en-US" sz="3200" i="1" dirty="0"/>
            </a:br>
            <a:r>
              <a:rPr lang="en-US" sz="3200" i="1" dirty="0"/>
              <a:t>These results reinforce that </a:t>
            </a:r>
            <a:r>
              <a:rPr lang="en-US" sz="3200" b="1" i="1" dirty="0"/>
              <a:t>equity-focused mitigation isn’t just ethical — it’s economically rational</a:t>
            </a:r>
            <a:r>
              <a:rPr lang="en-US" sz="3200" i="1" dirty="0"/>
              <a:t>.</a:t>
            </a:r>
            <a:endParaRPr lang="en-US" sz="3000" i="1" dirty="0">
              <a:solidFill>
                <a:srgbClr val="000000"/>
              </a:solidFill>
              <a:latin typeface="Montserrat Italics"/>
              <a:ea typeface="Montserrat Italics"/>
              <a:cs typeface="Montserrat Italics"/>
              <a:sym typeface="Montserrat Italics"/>
            </a:endParaRPr>
          </a:p>
        </p:txBody>
      </p:sp>
      <p:pic>
        <p:nvPicPr>
          <p:cNvPr id="10" name="Picture 9">
            <a:extLst>
              <a:ext uri="{FF2B5EF4-FFF2-40B4-BE49-F238E27FC236}">
                <a16:creationId xmlns:a16="http://schemas.microsoft.com/office/drawing/2014/main" id="{382C6DFF-96D3-27E2-A9B8-8431F8D149C9}"/>
              </a:ext>
            </a:extLst>
          </p:cNvPr>
          <p:cNvPicPr>
            <a:picLocks noChangeAspect="1"/>
          </p:cNvPicPr>
          <p:nvPr/>
        </p:nvPicPr>
        <p:blipFill>
          <a:blip r:embed="rId4"/>
          <a:stretch>
            <a:fillRect/>
          </a:stretch>
        </p:blipFill>
        <p:spPr>
          <a:xfrm>
            <a:off x="313760" y="2090168"/>
            <a:ext cx="9110326" cy="7194059"/>
          </a:xfrm>
          <a:prstGeom prst="rect">
            <a:avLst/>
          </a:prstGeom>
        </p:spPr>
      </p:pic>
    </p:spTree>
    <p:extLst>
      <p:ext uri="{BB962C8B-B14F-4D97-AF65-F5344CB8AC3E}">
        <p14:creationId xmlns:p14="http://schemas.microsoft.com/office/powerpoint/2010/main" val="1107302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66A689-7A01-91D8-8B77-B23CAB72531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A064787-4414-FA0C-0B02-9E7916FA2462}"/>
              </a:ext>
            </a:extLst>
          </p:cNvPr>
          <p:cNvSpPr/>
          <p:nvPr/>
        </p:nvSpPr>
        <p:spPr>
          <a:xfrm>
            <a:off x="10598972" y="1720359"/>
            <a:ext cx="7447361" cy="8229600"/>
          </a:xfrm>
          <a:custGeom>
            <a:avLst/>
            <a:gdLst/>
            <a:ahLst/>
            <a:cxnLst/>
            <a:rect l="l" t="t" r="r" b="b"/>
            <a:pathLst>
              <a:path w="5674305" h="8229600">
                <a:moveTo>
                  <a:pt x="0" y="0"/>
                </a:moveTo>
                <a:lnTo>
                  <a:pt x="5674304" y="0"/>
                </a:lnTo>
                <a:lnTo>
                  <a:pt x="5674304" y="8229600"/>
                </a:lnTo>
                <a:lnTo>
                  <a:pt x="0" y="8229600"/>
                </a:lnTo>
                <a:lnTo>
                  <a:pt x="0" y="0"/>
                </a:lnTo>
                <a:close/>
              </a:path>
            </a:pathLst>
          </a:custGeom>
          <a:blipFill>
            <a:blip r:embed="rId3">
              <a:alphaModFix amt="41000"/>
            </a:blip>
            <a:stretch>
              <a:fillRect l="-47992"/>
            </a:stretch>
          </a:blipFill>
        </p:spPr>
        <p:txBody>
          <a:bodyPr/>
          <a:lstStyle/>
          <a:p>
            <a:endParaRPr lang="en-US"/>
          </a:p>
        </p:txBody>
      </p:sp>
      <p:sp>
        <p:nvSpPr>
          <p:cNvPr id="3" name="AutoShape 3">
            <a:extLst>
              <a:ext uri="{FF2B5EF4-FFF2-40B4-BE49-F238E27FC236}">
                <a16:creationId xmlns:a16="http://schemas.microsoft.com/office/drawing/2014/main" id="{4CC06D22-554F-1615-EF51-3167F91D6684}"/>
              </a:ext>
            </a:extLst>
          </p:cNvPr>
          <p:cNvSpPr/>
          <p:nvPr/>
        </p:nvSpPr>
        <p:spPr>
          <a:xfrm flipH="1">
            <a:off x="10439400" y="1800455"/>
            <a:ext cx="0" cy="7653819"/>
          </a:xfrm>
          <a:prstGeom prst="line">
            <a:avLst/>
          </a:prstGeom>
          <a:ln w="38100" cap="flat">
            <a:solidFill>
              <a:srgbClr val="000000">
                <a:alpha val="35686"/>
              </a:srgbClr>
            </a:solidFill>
            <a:prstDash val="solid"/>
            <a:headEnd type="none" w="sm" len="sm"/>
            <a:tailEnd type="none" w="sm" len="sm"/>
          </a:ln>
        </p:spPr>
        <p:txBody>
          <a:bodyPr/>
          <a:lstStyle/>
          <a:p>
            <a:endParaRPr lang="en-US"/>
          </a:p>
        </p:txBody>
      </p:sp>
      <p:sp>
        <p:nvSpPr>
          <p:cNvPr id="5" name="TextBox 5">
            <a:extLst>
              <a:ext uri="{FF2B5EF4-FFF2-40B4-BE49-F238E27FC236}">
                <a16:creationId xmlns:a16="http://schemas.microsoft.com/office/drawing/2014/main" id="{EA02D8CD-DCCE-78B4-455A-A04CF6C62338}"/>
              </a:ext>
            </a:extLst>
          </p:cNvPr>
          <p:cNvSpPr txBox="1"/>
          <p:nvPr/>
        </p:nvSpPr>
        <p:spPr>
          <a:xfrm>
            <a:off x="3390906" y="115031"/>
            <a:ext cx="11506187" cy="728341"/>
          </a:xfrm>
          <a:prstGeom prst="rect">
            <a:avLst/>
          </a:prstGeom>
        </p:spPr>
        <p:txBody>
          <a:bodyPr wrap="square" lIns="0" tIns="0" rIns="0" bIns="0" rtlCol="0" anchor="t">
            <a:spAutoFit/>
          </a:bodyPr>
          <a:lstStyle/>
          <a:p>
            <a:pPr algn="ctr">
              <a:lnSpc>
                <a:spcPts val="6160"/>
              </a:lnSpc>
            </a:pPr>
            <a:r>
              <a:rPr lang="en-US" sz="4400" b="1" dirty="0">
                <a:solidFill>
                  <a:srgbClr val="000000"/>
                </a:solidFill>
                <a:latin typeface="Oswald Bold"/>
                <a:ea typeface="Oswald Bold"/>
                <a:cs typeface="Oswald Bold"/>
                <a:sym typeface="Oswald Bold"/>
              </a:rPr>
              <a:t>Prioritizing Where Risk and Overuse Intersect</a:t>
            </a:r>
          </a:p>
        </p:txBody>
      </p:sp>
      <p:sp>
        <p:nvSpPr>
          <p:cNvPr id="6" name="TextBox 6">
            <a:extLst>
              <a:ext uri="{FF2B5EF4-FFF2-40B4-BE49-F238E27FC236}">
                <a16:creationId xmlns:a16="http://schemas.microsoft.com/office/drawing/2014/main" id="{0EA7C11F-E96F-E7D4-8540-B2B016A62373}"/>
              </a:ext>
            </a:extLst>
          </p:cNvPr>
          <p:cNvSpPr txBox="1"/>
          <p:nvPr/>
        </p:nvSpPr>
        <p:spPr>
          <a:xfrm>
            <a:off x="3390906" y="948165"/>
            <a:ext cx="11506182" cy="370935"/>
          </a:xfrm>
          <a:prstGeom prst="rect">
            <a:avLst/>
          </a:prstGeom>
        </p:spPr>
        <p:txBody>
          <a:bodyPr wrap="square" lIns="0" tIns="0" rIns="0" bIns="0" rtlCol="0" anchor="t">
            <a:spAutoFit/>
          </a:bodyPr>
          <a:lstStyle/>
          <a:p>
            <a:pPr algn="ctr">
              <a:lnSpc>
                <a:spcPts val="3079"/>
              </a:lnSpc>
            </a:pPr>
            <a:r>
              <a:rPr lang="en-US" sz="2199" b="1" dirty="0">
                <a:solidFill>
                  <a:srgbClr val="000000"/>
                </a:solidFill>
                <a:latin typeface="Canva Sans Bold"/>
                <a:ea typeface="Canva Sans Bold"/>
                <a:cs typeface="Canva Sans Bold"/>
                <a:sym typeface="Canva Sans Bold"/>
              </a:rPr>
              <a:t>Cities in the upper-right quadrant face long-term overuse and high social burden</a:t>
            </a:r>
          </a:p>
        </p:txBody>
      </p:sp>
      <p:sp>
        <p:nvSpPr>
          <p:cNvPr id="8" name="TextBox 8">
            <a:extLst>
              <a:ext uri="{FF2B5EF4-FFF2-40B4-BE49-F238E27FC236}">
                <a16:creationId xmlns:a16="http://schemas.microsoft.com/office/drawing/2014/main" id="{37B03283-E14B-9F29-E460-C9F3DA19388A}"/>
              </a:ext>
            </a:extLst>
          </p:cNvPr>
          <p:cNvSpPr txBox="1"/>
          <p:nvPr/>
        </p:nvSpPr>
        <p:spPr>
          <a:xfrm>
            <a:off x="10862000" y="1973355"/>
            <a:ext cx="6921303" cy="7386638"/>
          </a:xfrm>
          <a:prstGeom prst="rect">
            <a:avLst/>
          </a:prstGeom>
        </p:spPr>
        <p:txBody>
          <a:bodyPr wrap="square" lIns="0" tIns="0" rIns="0" bIns="0" rtlCol="0" anchor="t">
            <a:spAutoFit/>
          </a:bodyPr>
          <a:lstStyle/>
          <a:p>
            <a:pPr algn="ctr"/>
            <a:r>
              <a:rPr lang="en-US" sz="3200" i="1" dirty="0"/>
              <a:t>This matrix plots cities based on: </a:t>
            </a:r>
          </a:p>
          <a:p>
            <a:pPr algn="ctr"/>
            <a:r>
              <a:rPr lang="en-US" sz="3200" b="1" i="1" dirty="0"/>
              <a:t>X-axis</a:t>
            </a:r>
            <a:r>
              <a:rPr lang="en-US" sz="3200" i="1" dirty="0"/>
              <a:t>: Years projected to exceed safe withdrawal thresholds </a:t>
            </a:r>
          </a:p>
          <a:p>
            <a:pPr algn="ctr"/>
            <a:r>
              <a:rPr lang="en-US" sz="3200" b="1" i="1" dirty="0"/>
              <a:t>Y-axis</a:t>
            </a:r>
            <a:r>
              <a:rPr lang="en-US" sz="3200" i="1" dirty="0"/>
              <a:t>: Equity Risk Index from earlier analysis </a:t>
            </a:r>
          </a:p>
          <a:p>
            <a:pPr algn="ctr"/>
            <a:br>
              <a:rPr lang="en-US" sz="3200" i="1" dirty="0"/>
            </a:br>
            <a:r>
              <a:rPr lang="en-US" sz="3200" b="1" i="1" dirty="0"/>
              <a:t>Fresno</a:t>
            </a:r>
            <a:r>
              <a:rPr lang="en-US" sz="3200" i="1" dirty="0"/>
              <a:t> has the highest risk score but a shorter duration of overuse. </a:t>
            </a:r>
            <a:r>
              <a:rPr lang="en-US" sz="3200" b="1" i="1" dirty="0"/>
              <a:t>Phoenix</a:t>
            </a:r>
            <a:r>
              <a:rPr lang="en-US" sz="3200" i="1" dirty="0"/>
              <a:t> has a longer exposure window but lower vulnerability. </a:t>
            </a:r>
            <a:r>
              <a:rPr lang="en-US" sz="3200" b="1" i="1" dirty="0"/>
              <a:t>Houston</a:t>
            </a:r>
            <a:r>
              <a:rPr lang="en-US" sz="3200" i="1" dirty="0"/>
              <a:t> sits in the middle — both in burden and duration. </a:t>
            </a:r>
          </a:p>
          <a:p>
            <a:pPr algn="ctr"/>
            <a:br>
              <a:rPr lang="en-US" sz="3200" i="1" dirty="0"/>
            </a:br>
            <a:r>
              <a:rPr lang="en-US" sz="3200" b="1" i="1" dirty="0"/>
              <a:t>This helps us triage action</a:t>
            </a:r>
            <a:r>
              <a:rPr lang="en-US" sz="3200" i="1" dirty="0"/>
              <a:t>: Fresno needs equity-driven mitigation now. Phoenix needs long-term infrastructure planning.</a:t>
            </a:r>
            <a:endParaRPr lang="en-US" sz="3000" i="1" dirty="0">
              <a:solidFill>
                <a:srgbClr val="000000"/>
              </a:solidFill>
              <a:latin typeface="Montserrat Italics"/>
              <a:ea typeface="Montserrat Italics"/>
              <a:cs typeface="Montserrat Italics"/>
              <a:sym typeface="Montserrat Italics"/>
            </a:endParaRPr>
          </a:p>
        </p:txBody>
      </p:sp>
      <p:pic>
        <p:nvPicPr>
          <p:cNvPr id="4" name="Picture 3">
            <a:extLst>
              <a:ext uri="{FF2B5EF4-FFF2-40B4-BE49-F238E27FC236}">
                <a16:creationId xmlns:a16="http://schemas.microsoft.com/office/drawing/2014/main" id="{A0A6A80F-D98E-BFA7-AE8B-F5CCC9F5EB04}"/>
              </a:ext>
            </a:extLst>
          </p:cNvPr>
          <p:cNvPicPr>
            <a:picLocks noChangeAspect="1"/>
          </p:cNvPicPr>
          <p:nvPr/>
        </p:nvPicPr>
        <p:blipFill>
          <a:blip r:embed="rId4"/>
          <a:stretch>
            <a:fillRect/>
          </a:stretch>
        </p:blipFill>
        <p:spPr>
          <a:xfrm>
            <a:off x="51037" y="1862553"/>
            <a:ext cx="10247835" cy="7608241"/>
          </a:xfrm>
          <a:prstGeom prst="rect">
            <a:avLst/>
          </a:prstGeom>
        </p:spPr>
      </p:pic>
    </p:spTree>
    <p:extLst>
      <p:ext uri="{BB962C8B-B14F-4D97-AF65-F5344CB8AC3E}">
        <p14:creationId xmlns:p14="http://schemas.microsoft.com/office/powerpoint/2010/main" val="6660613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222129" y="243665"/>
            <a:ext cx="5843741" cy="728341"/>
          </a:xfrm>
          <a:prstGeom prst="rect">
            <a:avLst/>
          </a:prstGeom>
        </p:spPr>
        <p:txBody>
          <a:bodyPr wrap="square" lIns="0" tIns="0" rIns="0" bIns="0" rtlCol="0" anchor="t">
            <a:spAutoFit/>
          </a:bodyPr>
          <a:lstStyle/>
          <a:p>
            <a:pPr algn="ctr">
              <a:lnSpc>
                <a:spcPts val="6160"/>
              </a:lnSpc>
            </a:pPr>
            <a:r>
              <a:rPr lang="en-US" sz="4400" b="1" dirty="0">
                <a:solidFill>
                  <a:srgbClr val="000000"/>
                </a:solidFill>
                <a:latin typeface="Oswald Bold"/>
                <a:ea typeface="Oswald Bold"/>
                <a:cs typeface="Oswald Bold"/>
                <a:sym typeface="Oswald Bold"/>
              </a:rPr>
              <a:t>Data Sources &amp; Integrity</a:t>
            </a:r>
          </a:p>
        </p:txBody>
      </p:sp>
      <p:sp>
        <p:nvSpPr>
          <p:cNvPr id="5" name="TextBox 5"/>
          <p:cNvSpPr txBox="1"/>
          <p:nvPr/>
        </p:nvSpPr>
        <p:spPr>
          <a:xfrm>
            <a:off x="1867946" y="2465573"/>
            <a:ext cx="3369633" cy="1037656"/>
          </a:xfrm>
          <a:prstGeom prst="rect">
            <a:avLst/>
          </a:prstGeom>
        </p:spPr>
        <p:txBody>
          <a:bodyPr wrap="square" lIns="0" tIns="0" rIns="0" bIns="0" rtlCol="0" anchor="t">
            <a:spAutoFit/>
          </a:bodyPr>
          <a:lstStyle/>
          <a:p>
            <a:pPr algn="ctr">
              <a:lnSpc>
                <a:spcPts val="4200"/>
              </a:lnSpc>
              <a:spcBef>
                <a:spcPct val="0"/>
              </a:spcBef>
            </a:pPr>
            <a:r>
              <a:rPr lang="en-US" sz="3000" b="1" i="1" dirty="0">
                <a:solidFill>
                  <a:srgbClr val="000000"/>
                </a:solidFill>
                <a:latin typeface="Montserrat Bold Italics"/>
                <a:ea typeface="Montserrat Bold Italics"/>
                <a:cs typeface="Montserrat Bold Italics"/>
                <a:sym typeface="Montserrat Bold Italics"/>
              </a:rPr>
              <a:t>Environmental &amp; Water Use</a:t>
            </a:r>
          </a:p>
        </p:txBody>
      </p:sp>
      <p:sp>
        <p:nvSpPr>
          <p:cNvPr id="6" name="TextBox 6"/>
          <p:cNvSpPr txBox="1"/>
          <p:nvPr/>
        </p:nvSpPr>
        <p:spPr>
          <a:xfrm>
            <a:off x="12568846" y="2465573"/>
            <a:ext cx="4135239" cy="1037656"/>
          </a:xfrm>
          <a:prstGeom prst="rect">
            <a:avLst/>
          </a:prstGeom>
        </p:spPr>
        <p:txBody>
          <a:bodyPr wrap="square" lIns="0" tIns="0" rIns="0" bIns="0" rtlCol="0" anchor="t">
            <a:spAutoFit/>
          </a:bodyPr>
          <a:lstStyle/>
          <a:p>
            <a:pPr algn="ctr">
              <a:lnSpc>
                <a:spcPts val="4200"/>
              </a:lnSpc>
              <a:spcBef>
                <a:spcPct val="0"/>
              </a:spcBef>
            </a:pPr>
            <a:r>
              <a:rPr lang="en-US" sz="3000" b="1" i="1" dirty="0">
                <a:solidFill>
                  <a:srgbClr val="000000"/>
                </a:solidFill>
                <a:latin typeface="Montserrat Bold Italics"/>
                <a:ea typeface="Montserrat Bold Italics"/>
                <a:cs typeface="Montserrat Bold Italics"/>
                <a:sym typeface="Montserrat Bold Italics"/>
              </a:rPr>
              <a:t>Health &amp; Economic Indicators</a:t>
            </a:r>
          </a:p>
        </p:txBody>
      </p:sp>
      <p:sp>
        <p:nvSpPr>
          <p:cNvPr id="7" name="TextBox 7"/>
          <p:cNvSpPr txBox="1"/>
          <p:nvPr/>
        </p:nvSpPr>
        <p:spPr>
          <a:xfrm>
            <a:off x="7321499" y="2465573"/>
            <a:ext cx="3051166" cy="1037656"/>
          </a:xfrm>
          <a:prstGeom prst="rect">
            <a:avLst/>
          </a:prstGeom>
        </p:spPr>
        <p:txBody>
          <a:bodyPr wrap="square" lIns="0" tIns="0" rIns="0" bIns="0" rtlCol="0" anchor="t">
            <a:spAutoFit/>
          </a:bodyPr>
          <a:lstStyle/>
          <a:p>
            <a:pPr algn="ctr">
              <a:lnSpc>
                <a:spcPts val="4200"/>
              </a:lnSpc>
              <a:spcBef>
                <a:spcPct val="0"/>
              </a:spcBef>
            </a:pPr>
            <a:r>
              <a:rPr lang="en-US" sz="3000" b="1" i="1" dirty="0">
                <a:solidFill>
                  <a:srgbClr val="000000"/>
                </a:solidFill>
                <a:latin typeface="Montserrat Bold Italics"/>
                <a:ea typeface="Montserrat Bold Italics"/>
                <a:cs typeface="Montserrat Bold Italics"/>
                <a:sym typeface="Montserrat Bold Italics"/>
              </a:rPr>
              <a:t>Demographic &amp; Social Risk</a:t>
            </a:r>
          </a:p>
        </p:txBody>
      </p:sp>
      <p:sp>
        <p:nvSpPr>
          <p:cNvPr id="10" name="Freeform 10"/>
          <p:cNvSpPr/>
          <p:nvPr/>
        </p:nvSpPr>
        <p:spPr>
          <a:xfrm>
            <a:off x="12418876" y="2211766"/>
            <a:ext cx="4435180" cy="7077448"/>
          </a:xfrm>
          <a:custGeom>
            <a:avLst/>
            <a:gdLst/>
            <a:ahLst/>
            <a:cxnLst/>
            <a:rect l="l" t="t" r="r" b="b"/>
            <a:pathLst>
              <a:path w="2940407" h="7077448">
                <a:moveTo>
                  <a:pt x="0" y="0"/>
                </a:moveTo>
                <a:lnTo>
                  <a:pt x="2940407" y="0"/>
                </a:lnTo>
                <a:lnTo>
                  <a:pt x="2940407" y="7077449"/>
                </a:lnTo>
                <a:lnTo>
                  <a:pt x="0" y="7077449"/>
                </a:lnTo>
                <a:lnTo>
                  <a:pt x="0" y="0"/>
                </a:lnTo>
                <a:close/>
              </a:path>
            </a:pathLst>
          </a:custGeom>
          <a:blipFill>
            <a:blip r:embed="rId3">
              <a:alphaModFix amt="41000"/>
            </a:blip>
            <a:stretch>
              <a:fillRect l="-172297" t="-16279" r="-13294"/>
            </a:stretch>
          </a:blipFill>
        </p:spPr>
        <p:txBody>
          <a:bodyPr/>
          <a:lstStyle/>
          <a:p>
            <a:endParaRPr lang="en-US"/>
          </a:p>
        </p:txBody>
      </p:sp>
      <p:sp>
        <p:nvSpPr>
          <p:cNvPr id="11" name="Freeform 11"/>
          <p:cNvSpPr/>
          <p:nvPr/>
        </p:nvSpPr>
        <p:spPr>
          <a:xfrm>
            <a:off x="6629492" y="2211766"/>
            <a:ext cx="4435181" cy="7077448"/>
          </a:xfrm>
          <a:custGeom>
            <a:avLst/>
            <a:gdLst/>
            <a:ahLst/>
            <a:cxnLst/>
            <a:rect l="l" t="t" r="r" b="b"/>
            <a:pathLst>
              <a:path w="2940407" h="7077448">
                <a:moveTo>
                  <a:pt x="0" y="0"/>
                </a:moveTo>
                <a:lnTo>
                  <a:pt x="2940407" y="0"/>
                </a:lnTo>
                <a:lnTo>
                  <a:pt x="2940407" y="7077449"/>
                </a:lnTo>
                <a:lnTo>
                  <a:pt x="0" y="7077449"/>
                </a:lnTo>
                <a:lnTo>
                  <a:pt x="0" y="0"/>
                </a:lnTo>
                <a:close/>
              </a:path>
            </a:pathLst>
          </a:custGeom>
          <a:blipFill>
            <a:blip r:embed="rId3">
              <a:alphaModFix amt="41000"/>
            </a:blip>
            <a:stretch>
              <a:fillRect l="-172297" t="-16279" r="-13294"/>
            </a:stretch>
          </a:blipFill>
        </p:spPr>
        <p:txBody>
          <a:bodyPr/>
          <a:lstStyle/>
          <a:p>
            <a:endParaRPr lang="en-US"/>
          </a:p>
        </p:txBody>
      </p:sp>
      <p:sp>
        <p:nvSpPr>
          <p:cNvPr id="12" name="Freeform 12"/>
          <p:cNvSpPr/>
          <p:nvPr/>
        </p:nvSpPr>
        <p:spPr>
          <a:xfrm>
            <a:off x="1480629" y="2188173"/>
            <a:ext cx="4144269" cy="7077448"/>
          </a:xfrm>
          <a:custGeom>
            <a:avLst/>
            <a:gdLst/>
            <a:ahLst/>
            <a:cxnLst/>
            <a:rect l="l" t="t" r="r" b="b"/>
            <a:pathLst>
              <a:path w="2940407" h="7077448">
                <a:moveTo>
                  <a:pt x="0" y="0"/>
                </a:moveTo>
                <a:lnTo>
                  <a:pt x="2940407" y="0"/>
                </a:lnTo>
                <a:lnTo>
                  <a:pt x="2940407" y="7077449"/>
                </a:lnTo>
                <a:lnTo>
                  <a:pt x="0" y="7077449"/>
                </a:lnTo>
                <a:lnTo>
                  <a:pt x="0" y="0"/>
                </a:lnTo>
                <a:close/>
              </a:path>
            </a:pathLst>
          </a:custGeom>
          <a:blipFill>
            <a:blip r:embed="rId3">
              <a:alphaModFix amt="41000"/>
            </a:blip>
            <a:stretch>
              <a:fillRect l="-172297" t="-16279" r="-13294"/>
            </a:stretch>
          </a:blipFill>
        </p:spPr>
        <p:txBody>
          <a:bodyPr/>
          <a:lstStyle/>
          <a:p>
            <a:endParaRPr lang="en-US"/>
          </a:p>
        </p:txBody>
      </p:sp>
      <p:sp>
        <p:nvSpPr>
          <p:cNvPr id="14" name="TextBox 14"/>
          <p:cNvSpPr txBox="1"/>
          <p:nvPr/>
        </p:nvSpPr>
        <p:spPr>
          <a:xfrm>
            <a:off x="1998401" y="4285362"/>
            <a:ext cx="2954461" cy="2154436"/>
          </a:xfrm>
          <a:prstGeom prst="rect">
            <a:avLst/>
          </a:prstGeom>
        </p:spPr>
        <p:txBody>
          <a:bodyPr lIns="0" tIns="0" rIns="0" bIns="0" rtlCol="0" anchor="t">
            <a:spAutoFit/>
          </a:bodyPr>
          <a:lstStyle/>
          <a:p>
            <a:pPr marL="457200" indent="-457200">
              <a:buFont typeface="Arial" panose="020B0604020202020204" pitchFamily="34" charset="0"/>
              <a:buChar char="•"/>
            </a:pPr>
            <a:r>
              <a:rPr lang="en-US" sz="2800" dirty="0"/>
              <a:t>NOAA / GHCN (1985–2023)</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USGS Water Use Surveys (City)</a:t>
            </a:r>
          </a:p>
        </p:txBody>
      </p:sp>
      <p:sp>
        <p:nvSpPr>
          <p:cNvPr id="15" name="TextBox 15"/>
          <p:cNvSpPr txBox="1"/>
          <p:nvPr/>
        </p:nvSpPr>
        <p:spPr>
          <a:xfrm>
            <a:off x="6934201" y="4220170"/>
            <a:ext cx="3886200" cy="3016210"/>
          </a:xfrm>
          <a:prstGeom prst="rect">
            <a:avLst/>
          </a:prstGeom>
        </p:spPr>
        <p:txBody>
          <a:bodyPr wrap="square" lIns="0" tIns="0" rIns="0" bIns="0" rtlCol="0" anchor="t">
            <a:spAutoFit/>
          </a:bodyPr>
          <a:lstStyle/>
          <a:p>
            <a:pPr marL="342900" indent="-342900">
              <a:buFont typeface="Arial" panose="020B0604020202020204" pitchFamily="34" charset="0"/>
              <a:buChar char="•"/>
            </a:pPr>
            <a:r>
              <a:rPr lang="en-US" sz="2800" dirty="0"/>
              <a:t>U.S. Census QuickFacts (2022)</a:t>
            </a:r>
          </a:p>
          <a:p>
            <a:endParaRPr lang="en-US" sz="2800" dirty="0"/>
          </a:p>
          <a:p>
            <a:pPr marL="342900" indent="-342900">
              <a:buFont typeface="Arial" panose="020B0604020202020204" pitchFamily="34" charset="0"/>
              <a:buChar char="•"/>
            </a:pPr>
            <a:r>
              <a:rPr lang="en-US" sz="2800" dirty="0"/>
              <a:t>CDC SVI (2022)</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ACS Housing &amp; Income Estimates</a:t>
            </a:r>
          </a:p>
        </p:txBody>
      </p:sp>
      <p:sp>
        <p:nvSpPr>
          <p:cNvPr id="16" name="TextBox 16"/>
          <p:cNvSpPr txBox="1"/>
          <p:nvPr/>
        </p:nvSpPr>
        <p:spPr>
          <a:xfrm>
            <a:off x="12949881" y="4177972"/>
            <a:ext cx="3335599" cy="3447098"/>
          </a:xfrm>
          <a:prstGeom prst="rect">
            <a:avLst/>
          </a:prstGeom>
        </p:spPr>
        <p:txBody>
          <a:bodyPr wrap="square" lIns="0" tIns="0" rIns="0" bIns="0" rtlCol="0" anchor="t">
            <a:spAutoFit/>
          </a:bodyPr>
          <a:lstStyle/>
          <a:p>
            <a:pPr marL="342900" indent="-342900">
              <a:buFont typeface="Arial" panose="020B0604020202020204" pitchFamily="34" charset="0"/>
              <a:buChar char="•"/>
            </a:pPr>
            <a:r>
              <a:rPr lang="en-US" sz="2800" dirty="0"/>
              <a:t>Kaiser Family Foundation: Uninsured Rate (2022)</a:t>
            </a:r>
          </a:p>
          <a:p>
            <a:pPr marL="342900" indent="-342900">
              <a:buFont typeface="Arial" panose="020B0604020202020204" pitchFamily="34" charset="0"/>
              <a:buChar char="•"/>
            </a:pPr>
            <a:endParaRPr lang="en-US" sz="2800" dirty="0"/>
          </a:p>
          <a:p>
            <a:pPr marL="342900" indent="-342900">
              <a:buFont typeface="Arial" panose="020B0604020202020204" pitchFamily="34" charset="0"/>
              <a:buChar char="•"/>
            </a:pPr>
            <a:r>
              <a:rPr lang="en-US" sz="2800" dirty="0"/>
              <a:t>FRED CPI Index (Inflation Adjustments)</a:t>
            </a:r>
          </a:p>
        </p:txBody>
      </p:sp>
      <p:sp>
        <p:nvSpPr>
          <p:cNvPr id="19" name="TextBox 6">
            <a:extLst>
              <a:ext uri="{FF2B5EF4-FFF2-40B4-BE49-F238E27FC236}">
                <a16:creationId xmlns:a16="http://schemas.microsoft.com/office/drawing/2014/main" id="{385709B8-8351-2341-57FB-66D90F6204E1}"/>
              </a:ext>
            </a:extLst>
          </p:cNvPr>
          <p:cNvSpPr txBox="1"/>
          <p:nvPr/>
        </p:nvSpPr>
        <p:spPr>
          <a:xfrm>
            <a:off x="4505326" y="1244967"/>
            <a:ext cx="9277348" cy="369332"/>
          </a:xfrm>
          <a:prstGeom prst="rect">
            <a:avLst/>
          </a:prstGeom>
        </p:spPr>
        <p:txBody>
          <a:bodyPr wrap="square" lIns="0" tIns="0" rIns="0" bIns="0" rtlCol="0" anchor="t">
            <a:spAutoFit/>
          </a:bodyPr>
          <a:lstStyle/>
          <a:p>
            <a:r>
              <a:rPr lang="en-US" sz="2400" i="1" dirty="0"/>
              <a:t>All data is publicly available, nonpartisan, and methodologically validated</a:t>
            </a:r>
            <a:endParaRPr lang="en-US"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12">
            <a:extLst>
              <a:ext uri="{FF2B5EF4-FFF2-40B4-BE49-F238E27FC236}">
                <a16:creationId xmlns:a16="http://schemas.microsoft.com/office/drawing/2014/main" id="{E6242FB9-556F-B5A1-B6A5-99A64370EFE8}"/>
              </a:ext>
            </a:extLst>
          </p:cNvPr>
          <p:cNvSpPr/>
          <p:nvPr/>
        </p:nvSpPr>
        <p:spPr>
          <a:xfrm>
            <a:off x="1543022" y="2781300"/>
            <a:ext cx="3369634" cy="7077448"/>
          </a:xfrm>
          <a:custGeom>
            <a:avLst/>
            <a:gdLst/>
            <a:ahLst/>
            <a:cxnLst/>
            <a:rect l="l" t="t" r="r" b="b"/>
            <a:pathLst>
              <a:path w="2940407" h="7077448">
                <a:moveTo>
                  <a:pt x="0" y="0"/>
                </a:moveTo>
                <a:lnTo>
                  <a:pt x="2940407" y="0"/>
                </a:lnTo>
                <a:lnTo>
                  <a:pt x="2940407" y="7077449"/>
                </a:lnTo>
                <a:lnTo>
                  <a:pt x="0" y="7077449"/>
                </a:lnTo>
                <a:lnTo>
                  <a:pt x="0" y="0"/>
                </a:lnTo>
                <a:close/>
              </a:path>
            </a:pathLst>
          </a:custGeom>
          <a:blipFill>
            <a:blip r:embed="rId3">
              <a:alphaModFix amt="41000"/>
            </a:blip>
            <a:stretch>
              <a:fillRect l="-172297" t="-16279" r="-13294"/>
            </a:stretch>
          </a:blipFill>
        </p:spPr>
        <p:txBody>
          <a:bodyPr/>
          <a:lstStyle/>
          <a:p>
            <a:endParaRPr lang="en-US"/>
          </a:p>
        </p:txBody>
      </p:sp>
      <p:sp>
        <p:nvSpPr>
          <p:cNvPr id="6" name="TextBox 6"/>
          <p:cNvSpPr txBox="1"/>
          <p:nvPr/>
        </p:nvSpPr>
        <p:spPr>
          <a:xfrm>
            <a:off x="6103757" y="152385"/>
            <a:ext cx="6042385" cy="728341"/>
          </a:xfrm>
          <a:prstGeom prst="rect">
            <a:avLst/>
          </a:prstGeom>
        </p:spPr>
        <p:txBody>
          <a:bodyPr wrap="square" lIns="0" tIns="0" rIns="0" bIns="0" rtlCol="0" anchor="t">
            <a:spAutoFit/>
          </a:bodyPr>
          <a:lstStyle/>
          <a:p>
            <a:pPr algn="ctr">
              <a:lnSpc>
                <a:spcPts val="6160"/>
              </a:lnSpc>
            </a:pPr>
            <a:r>
              <a:rPr lang="en-US" sz="4400" b="1" dirty="0">
                <a:solidFill>
                  <a:srgbClr val="000000"/>
                </a:solidFill>
                <a:latin typeface="Oswald Bold"/>
                <a:ea typeface="Oswald Bold"/>
                <a:cs typeface="Oswald Bold"/>
                <a:sym typeface="Oswald Bold"/>
              </a:rPr>
              <a:t>How the Model Was Built</a:t>
            </a:r>
          </a:p>
        </p:txBody>
      </p:sp>
      <p:sp>
        <p:nvSpPr>
          <p:cNvPr id="13" name="TextBox 6">
            <a:extLst>
              <a:ext uri="{FF2B5EF4-FFF2-40B4-BE49-F238E27FC236}">
                <a16:creationId xmlns:a16="http://schemas.microsoft.com/office/drawing/2014/main" id="{F506716A-8B31-FEB2-4E3A-3C903B2514E6}"/>
              </a:ext>
            </a:extLst>
          </p:cNvPr>
          <p:cNvSpPr txBox="1"/>
          <p:nvPr/>
        </p:nvSpPr>
        <p:spPr>
          <a:xfrm>
            <a:off x="4767263" y="1277015"/>
            <a:ext cx="8753473" cy="369332"/>
          </a:xfrm>
          <a:prstGeom prst="rect">
            <a:avLst/>
          </a:prstGeom>
        </p:spPr>
        <p:txBody>
          <a:bodyPr wrap="square" lIns="0" tIns="0" rIns="0" bIns="0" rtlCol="0" anchor="t">
            <a:spAutoFit/>
          </a:bodyPr>
          <a:lstStyle/>
          <a:p>
            <a:r>
              <a:rPr lang="en-US" sz="2400" i="1" dirty="0"/>
              <a:t>A structured approach to risk identification, modeling, and forecasting</a:t>
            </a:r>
            <a:endParaRPr lang="en-US" sz="2400" dirty="0"/>
          </a:p>
        </p:txBody>
      </p:sp>
      <p:sp>
        <p:nvSpPr>
          <p:cNvPr id="14" name="TextBox 5">
            <a:extLst>
              <a:ext uri="{FF2B5EF4-FFF2-40B4-BE49-F238E27FC236}">
                <a16:creationId xmlns:a16="http://schemas.microsoft.com/office/drawing/2014/main" id="{4D595042-890B-11FF-ADE4-E2E69AA0B0A5}"/>
              </a:ext>
            </a:extLst>
          </p:cNvPr>
          <p:cNvSpPr txBox="1"/>
          <p:nvPr/>
        </p:nvSpPr>
        <p:spPr>
          <a:xfrm>
            <a:off x="1543023" y="3009900"/>
            <a:ext cx="3369633" cy="1037656"/>
          </a:xfrm>
          <a:prstGeom prst="rect">
            <a:avLst/>
          </a:prstGeom>
        </p:spPr>
        <p:txBody>
          <a:bodyPr wrap="square" lIns="0" tIns="0" rIns="0" bIns="0" rtlCol="0" anchor="t">
            <a:spAutoFit/>
          </a:bodyPr>
          <a:lstStyle/>
          <a:p>
            <a:pPr algn="ctr">
              <a:lnSpc>
                <a:spcPts val="4200"/>
              </a:lnSpc>
              <a:spcBef>
                <a:spcPct val="0"/>
              </a:spcBef>
            </a:pPr>
            <a:r>
              <a:rPr lang="en-US" sz="3000" b="1" i="1" dirty="0">
                <a:solidFill>
                  <a:srgbClr val="000000"/>
                </a:solidFill>
                <a:latin typeface="Montserrat Bold Italics"/>
                <a:ea typeface="Montserrat Bold Italics"/>
                <a:cs typeface="Montserrat Bold Italics"/>
                <a:sym typeface="Montserrat Bold Italics"/>
              </a:rPr>
              <a:t>Data Integration</a:t>
            </a:r>
          </a:p>
        </p:txBody>
      </p:sp>
      <p:sp>
        <p:nvSpPr>
          <p:cNvPr id="21" name="TextBox 14">
            <a:extLst>
              <a:ext uri="{FF2B5EF4-FFF2-40B4-BE49-F238E27FC236}">
                <a16:creationId xmlns:a16="http://schemas.microsoft.com/office/drawing/2014/main" id="{FAFB1CAF-4306-D805-27F4-898C4862930C}"/>
              </a:ext>
            </a:extLst>
          </p:cNvPr>
          <p:cNvSpPr txBox="1"/>
          <p:nvPr/>
        </p:nvSpPr>
        <p:spPr>
          <a:xfrm>
            <a:off x="1750608" y="4289941"/>
            <a:ext cx="2954461" cy="4739759"/>
          </a:xfrm>
          <a:prstGeom prst="rect">
            <a:avLst/>
          </a:prstGeom>
        </p:spPr>
        <p:txBody>
          <a:bodyPr lIns="0" tIns="0" rIns="0" bIns="0" rtlCol="0" anchor="t">
            <a:spAutoFit/>
          </a:bodyPr>
          <a:lstStyle/>
          <a:p>
            <a:pPr marL="457200" indent="-457200">
              <a:buFont typeface="Arial" panose="020B0604020202020204" pitchFamily="34" charset="0"/>
              <a:buChar char="•"/>
            </a:pPr>
            <a:r>
              <a:rPr lang="en-US" sz="2800" dirty="0"/>
              <a:t>Combined FEMA, CDC, NOAA, Census, KFF datasets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Standardized city-level inputs for income, insurance, water use, and disasters</a:t>
            </a:r>
          </a:p>
        </p:txBody>
      </p:sp>
      <p:sp>
        <p:nvSpPr>
          <p:cNvPr id="24" name="Freeform 12">
            <a:extLst>
              <a:ext uri="{FF2B5EF4-FFF2-40B4-BE49-F238E27FC236}">
                <a16:creationId xmlns:a16="http://schemas.microsoft.com/office/drawing/2014/main" id="{05CAA4DE-8EB0-B780-3884-05DD8D4AFC27}"/>
              </a:ext>
            </a:extLst>
          </p:cNvPr>
          <p:cNvSpPr/>
          <p:nvPr/>
        </p:nvSpPr>
        <p:spPr>
          <a:xfrm>
            <a:off x="5648378" y="2781300"/>
            <a:ext cx="3369634" cy="7077448"/>
          </a:xfrm>
          <a:custGeom>
            <a:avLst/>
            <a:gdLst/>
            <a:ahLst/>
            <a:cxnLst/>
            <a:rect l="l" t="t" r="r" b="b"/>
            <a:pathLst>
              <a:path w="2940407" h="7077448">
                <a:moveTo>
                  <a:pt x="0" y="0"/>
                </a:moveTo>
                <a:lnTo>
                  <a:pt x="2940407" y="0"/>
                </a:lnTo>
                <a:lnTo>
                  <a:pt x="2940407" y="7077449"/>
                </a:lnTo>
                <a:lnTo>
                  <a:pt x="0" y="7077449"/>
                </a:lnTo>
                <a:lnTo>
                  <a:pt x="0" y="0"/>
                </a:lnTo>
                <a:close/>
              </a:path>
            </a:pathLst>
          </a:custGeom>
          <a:blipFill>
            <a:blip r:embed="rId3">
              <a:alphaModFix amt="41000"/>
            </a:blip>
            <a:stretch>
              <a:fillRect l="-172297" t="-16279" r="-13294"/>
            </a:stretch>
          </a:blipFill>
        </p:spPr>
        <p:txBody>
          <a:bodyPr/>
          <a:lstStyle/>
          <a:p>
            <a:endParaRPr lang="en-US"/>
          </a:p>
        </p:txBody>
      </p:sp>
      <p:sp>
        <p:nvSpPr>
          <p:cNvPr id="25" name="TextBox 5">
            <a:extLst>
              <a:ext uri="{FF2B5EF4-FFF2-40B4-BE49-F238E27FC236}">
                <a16:creationId xmlns:a16="http://schemas.microsoft.com/office/drawing/2014/main" id="{0703BBAF-8A5B-039D-0889-EDAD70107C68}"/>
              </a:ext>
            </a:extLst>
          </p:cNvPr>
          <p:cNvSpPr txBox="1"/>
          <p:nvPr/>
        </p:nvSpPr>
        <p:spPr>
          <a:xfrm>
            <a:off x="5648379" y="3009900"/>
            <a:ext cx="3369633" cy="1037656"/>
          </a:xfrm>
          <a:prstGeom prst="rect">
            <a:avLst/>
          </a:prstGeom>
        </p:spPr>
        <p:txBody>
          <a:bodyPr wrap="square" lIns="0" tIns="0" rIns="0" bIns="0" rtlCol="0" anchor="t">
            <a:spAutoFit/>
          </a:bodyPr>
          <a:lstStyle/>
          <a:p>
            <a:pPr algn="ctr">
              <a:lnSpc>
                <a:spcPts val="4200"/>
              </a:lnSpc>
              <a:spcBef>
                <a:spcPct val="0"/>
              </a:spcBef>
            </a:pPr>
            <a:r>
              <a:rPr lang="en-US" sz="3000" b="1" i="1" dirty="0">
                <a:solidFill>
                  <a:srgbClr val="000000"/>
                </a:solidFill>
                <a:latin typeface="Montserrat Bold Italics"/>
                <a:ea typeface="Montserrat Bold Italics"/>
                <a:cs typeface="Montserrat Bold Italics"/>
                <a:sym typeface="Montserrat Bold Italics"/>
              </a:rPr>
              <a:t>PCA + </a:t>
            </a:r>
          </a:p>
          <a:p>
            <a:pPr algn="ctr">
              <a:lnSpc>
                <a:spcPts val="4200"/>
              </a:lnSpc>
              <a:spcBef>
                <a:spcPct val="0"/>
              </a:spcBef>
            </a:pPr>
            <a:r>
              <a:rPr lang="en-US" sz="3000" b="1" i="1" dirty="0">
                <a:solidFill>
                  <a:srgbClr val="000000"/>
                </a:solidFill>
                <a:latin typeface="Montserrat Bold Italics"/>
                <a:ea typeface="Montserrat Bold Italics"/>
                <a:cs typeface="Montserrat Bold Italics"/>
                <a:sym typeface="Montserrat Bold Italics"/>
              </a:rPr>
              <a:t>Clustering</a:t>
            </a:r>
          </a:p>
        </p:txBody>
      </p:sp>
      <p:sp>
        <p:nvSpPr>
          <p:cNvPr id="26" name="TextBox 14">
            <a:extLst>
              <a:ext uri="{FF2B5EF4-FFF2-40B4-BE49-F238E27FC236}">
                <a16:creationId xmlns:a16="http://schemas.microsoft.com/office/drawing/2014/main" id="{B77CDC0E-A14B-0F50-16A2-2EB61EA13809}"/>
              </a:ext>
            </a:extLst>
          </p:cNvPr>
          <p:cNvSpPr txBox="1"/>
          <p:nvPr/>
        </p:nvSpPr>
        <p:spPr>
          <a:xfrm>
            <a:off x="5855964" y="4289941"/>
            <a:ext cx="2954461" cy="3447098"/>
          </a:xfrm>
          <a:prstGeom prst="rect">
            <a:avLst/>
          </a:prstGeom>
        </p:spPr>
        <p:txBody>
          <a:bodyPr lIns="0" tIns="0" rIns="0" bIns="0" rtlCol="0" anchor="t">
            <a:spAutoFit/>
          </a:bodyPr>
          <a:lstStyle/>
          <a:p>
            <a:pPr marL="457200" indent="-457200">
              <a:buFont typeface="Arial" panose="020B0604020202020204" pitchFamily="34" charset="0"/>
              <a:buChar char="•"/>
            </a:pPr>
            <a:r>
              <a:rPr lang="en-US" sz="2800" dirty="0"/>
              <a:t>Applied Principal Components Analysis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Reduced dimensionality, grouped cities by exposure</a:t>
            </a:r>
          </a:p>
        </p:txBody>
      </p:sp>
      <p:sp>
        <p:nvSpPr>
          <p:cNvPr id="27" name="Freeform 12">
            <a:extLst>
              <a:ext uri="{FF2B5EF4-FFF2-40B4-BE49-F238E27FC236}">
                <a16:creationId xmlns:a16="http://schemas.microsoft.com/office/drawing/2014/main" id="{6CA88145-0DA2-1820-CFD7-60C9989B1AC1}"/>
              </a:ext>
            </a:extLst>
          </p:cNvPr>
          <p:cNvSpPr/>
          <p:nvPr/>
        </p:nvSpPr>
        <p:spPr>
          <a:xfrm>
            <a:off x="9584557" y="2781300"/>
            <a:ext cx="3369634" cy="7077448"/>
          </a:xfrm>
          <a:custGeom>
            <a:avLst/>
            <a:gdLst/>
            <a:ahLst/>
            <a:cxnLst/>
            <a:rect l="l" t="t" r="r" b="b"/>
            <a:pathLst>
              <a:path w="2940407" h="7077448">
                <a:moveTo>
                  <a:pt x="0" y="0"/>
                </a:moveTo>
                <a:lnTo>
                  <a:pt x="2940407" y="0"/>
                </a:lnTo>
                <a:lnTo>
                  <a:pt x="2940407" y="7077449"/>
                </a:lnTo>
                <a:lnTo>
                  <a:pt x="0" y="7077449"/>
                </a:lnTo>
                <a:lnTo>
                  <a:pt x="0" y="0"/>
                </a:lnTo>
                <a:close/>
              </a:path>
            </a:pathLst>
          </a:custGeom>
          <a:blipFill>
            <a:blip r:embed="rId3">
              <a:alphaModFix amt="41000"/>
            </a:blip>
            <a:stretch>
              <a:fillRect l="-172297" t="-16279" r="-13294"/>
            </a:stretch>
          </a:blipFill>
        </p:spPr>
        <p:txBody>
          <a:bodyPr/>
          <a:lstStyle/>
          <a:p>
            <a:endParaRPr lang="en-US"/>
          </a:p>
        </p:txBody>
      </p:sp>
      <p:sp>
        <p:nvSpPr>
          <p:cNvPr id="28" name="TextBox 5">
            <a:extLst>
              <a:ext uri="{FF2B5EF4-FFF2-40B4-BE49-F238E27FC236}">
                <a16:creationId xmlns:a16="http://schemas.microsoft.com/office/drawing/2014/main" id="{A4E82ADD-FB9B-C166-24F4-D142AF18130F}"/>
              </a:ext>
            </a:extLst>
          </p:cNvPr>
          <p:cNvSpPr txBox="1"/>
          <p:nvPr/>
        </p:nvSpPr>
        <p:spPr>
          <a:xfrm>
            <a:off x="9584558" y="3009900"/>
            <a:ext cx="3369633" cy="1037656"/>
          </a:xfrm>
          <a:prstGeom prst="rect">
            <a:avLst/>
          </a:prstGeom>
        </p:spPr>
        <p:txBody>
          <a:bodyPr wrap="square" lIns="0" tIns="0" rIns="0" bIns="0" rtlCol="0" anchor="t">
            <a:spAutoFit/>
          </a:bodyPr>
          <a:lstStyle/>
          <a:p>
            <a:pPr algn="ctr">
              <a:lnSpc>
                <a:spcPts val="4200"/>
              </a:lnSpc>
              <a:spcBef>
                <a:spcPct val="0"/>
              </a:spcBef>
            </a:pPr>
            <a:r>
              <a:rPr lang="en-US" sz="3000" b="1" i="1" dirty="0">
                <a:solidFill>
                  <a:srgbClr val="000000"/>
                </a:solidFill>
                <a:latin typeface="Montserrat Bold Italics"/>
                <a:ea typeface="Montserrat Bold Italics"/>
                <a:cs typeface="Montserrat Bold Italics"/>
                <a:sym typeface="Montserrat Bold Italics"/>
              </a:rPr>
              <a:t>Regression Modeling</a:t>
            </a:r>
          </a:p>
        </p:txBody>
      </p:sp>
      <p:sp>
        <p:nvSpPr>
          <p:cNvPr id="29" name="TextBox 14">
            <a:extLst>
              <a:ext uri="{FF2B5EF4-FFF2-40B4-BE49-F238E27FC236}">
                <a16:creationId xmlns:a16="http://schemas.microsoft.com/office/drawing/2014/main" id="{BB9E86CF-5385-3AE7-209E-8FBBF67328DF}"/>
              </a:ext>
            </a:extLst>
          </p:cNvPr>
          <p:cNvSpPr txBox="1"/>
          <p:nvPr/>
        </p:nvSpPr>
        <p:spPr>
          <a:xfrm>
            <a:off x="9792143" y="4289941"/>
            <a:ext cx="2954461" cy="3877985"/>
          </a:xfrm>
          <a:prstGeom prst="rect">
            <a:avLst/>
          </a:prstGeom>
        </p:spPr>
        <p:txBody>
          <a:bodyPr lIns="0" tIns="0" rIns="0" bIns="0" rtlCol="0" anchor="t">
            <a:spAutoFit/>
          </a:bodyPr>
          <a:lstStyle/>
          <a:p>
            <a:pPr marL="457200" indent="-457200">
              <a:buFont typeface="Arial" panose="020B0604020202020204" pitchFamily="34" charset="0"/>
              <a:buChar char="•"/>
            </a:pPr>
            <a:r>
              <a:rPr lang="en-US" sz="2800" dirty="0"/>
              <a:t>Trained Linear Regression (R² = 0.94)</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Predicted CPI-adjusted water use from five socioeconomic indicators</a:t>
            </a:r>
          </a:p>
        </p:txBody>
      </p:sp>
      <p:sp>
        <p:nvSpPr>
          <p:cNvPr id="30" name="Freeform 12">
            <a:extLst>
              <a:ext uri="{FF2B5EF4-FFF2-40B4-BE49-F238E27FC236}">
                <a16:creationId xmlns:a16="http://schemas.microsoft.com/office/drawing/2014/main" id="{F9A79624-C503-434F-BBAC-0C70AF00232B}"/>
              </a:ext>
            </a:extLst>
          </p:cNvPr>
          <p:cNvSpPr/>
          <p:nvPr/>
        </p:nvSpPr>
        <p:spPr>
          <a:xfrm>
            <a:off x="13520736" y="2781300"/>
            <a:ext cx="3369634" cy="7077448"/>
          </a:xfrm>
          <a:custGeom>
            <a:avLst/>
            <a:gdLst/>
            <a:ahLst/>
            <a:cxnLst/>
            <a:rect l="l" t="t" r="r" b="b"/>
            <a:pathLst>
              <a:path w="2940407" h="7077448">
                <a:moveTo>
                  <a:pt x="0" y="0"/>
                </a:moveTo>
                <a:lnTo>
                  <a:pt x="2940407" y="0"/>
                </a:lnTo>
                <a:lnTo>
                  <a:pt x="2940407" y="7077449"/>
                </a:lnTo>
                <a:lnTo>
                  <a:pt x="0" y="7077449"/>
                </a:lnTo>
                <a:lnTo>
                  <a:pt x="0" y="0"/>
                </a:lnTo>
                <a:close/>
              </a:path>
            </a:pathLst>
          </a:custGeom>
          <a:blipFill>
            <a:blip r:embed="rId3">
              <a:alphaModFix amt="41000"/>
            </a:blip>
            <a:stretch>
              <a:fillRect l="-172297" t="-16279" r="-13294"/>
            </a:stretch>
          </a:blipFill>
        </p:spPr>
        <p:txBody>
          <a:bodyPr/>
          <a:lstStyle/>
          <a:p>
            <a:endParaRPr lang="en-US"/>
          </a:p>
        </p:txBody>
      </p:sp>
      <p:sp>
        <p:nvSpPr>
          <p:cNvPr id="31" name="TextBox 5">
            <a:extLst>
              <a:ext uri="{FF2B5EF4-FFF2-40B4-BE49-F238E27FC236}">
                <a16:creationId xmlns:a16="http://schemas.microsoft.com/office/drawing/2014/main" id="{1D608EE6-5724-0E63-1ACD-11988D41A5C7}"/>
              </a:ext>
            </a:extLst>
          </p:cNvPr>
          <p:cNvSpPr txBox="1"/>
          <p:nvPr/>
        </p:nvSpPr>
        <p:spPr>
          <a:xfrm>
            <a:off x="13520737" y="3009900"/>
            <a:ext cx="3369633" cy="1037656"/>
          </a:xfrm>
          <a:prstGeom prst="rect">
            <a:avLst/>
          </a:prstGeom>
        </p:spPr>
        <p:txBody>
          <a:bodyPr wrap="square" lIns="0" tIns="0" rIns="0" bIns="0" rtlCol="0" anchor="t">
            <a:spAutoFit/>
          </a:bodyPr>
          <a:lstStyle/>
          <a:p>
            <a:pPr algn="ctr">
              <a:lnSpc>
                <a:spcPts val="4200"/>
              </a:lnSpc>
              <a:spcBef>
                <a:spcPct val="0"/>
              </a:spcBef>
            </a:pPr>
            <a:r>
              <a:rPr lang="en-US" sz="3000" b="1" i="1" dirty="0">
                <a:solidFill>
                  <a:srgbClr val="000000"/>
                </a:solidFill>
                <a:latin typeface="Montserrat Bold Italics"/>
                <a:ea typeface="Montserrat Bold Italics"/>
                <a:cs typeface="Montserrat Bold Italics"/>
                <a:sym typeface="Montserrat Bold Italics"/>
              </a:rPr>
              <a:t>Scenario </a:t>
            </a:r>
          </a:p>
          <a:p>
            <a:pPr algn="ctr">
              <a:lnSpc>
                <a:spcPts val="4200"/>
              </a:lnSpc>
              <a:spcBef>
                <a:spcPct val="0"/>
              </a:spcBef>
            </a:pPr>
            <a:r>
              <a:rPr lang="en-US" sz="3000" b="1" i="1" dirty="0">
                <a:solidFill>
                  <a:srgbClr val="000000"/>
                </a:solidFill>
                <a:latin typeface="Montserrat Bold Italics"/>
                <a:ea typeface="Montserrat Bold Italics"/>
                <a:cs typeface="Montserrat Bold Italics"/>
                <a:sym typeface="Montserrat Bold Italics"/>
              </a:rPr>
              <a:t>Testing</a:t>
            </a:r>
          </a:p>
        </p:txBody>
      </p:sp>
      <p:sp>
        <p:nvSpPr>
          <p:cNvPr id="32" name="TextBox 14">
            <a:extLst>
              <a:ext uri="{FF2B5EF4-FFF2-40B4-BE49-F238E27FC236}">
                <a16:creationId xmlns:a16="http://schemas.microsoft.com/office/drawing/2014/main" id="{E5B0F090-0700-C71F-E4A5-9E65A1494831}"/>
              </a:ext>
            </a:extLst>
          </p:cNvPr>
          <p:cNvSpPr txBox="1"/>
          <p:nvPr/>
        </p:nvSpPr>
        <p:spPr>
          <a:xfrm>
            <a:off x="13728322" y="4289941"/>
            <a:ext cx="2954461" cy="3877985"/>
          </a:xfrm>
          <a:prstGeom prst="rect">
            <a:avLst/>
          </a:prstGeom>
        </p:spPr>
        <p:txBody>
          <a:bodyPr lIns="0" tIns="0" rIns="0" bIns="0" rtlCol="0" anchor="t">
            <a:spAutoFit/>
          </a:bodyPr>
          <a:lstStyle/>
          <a:p>
            <a:pPr marL="457200" indent="-457200">
              <a:buFont typeface="Arial" panose="020B0604020202020204" pitchFamily="34" charset="0"/>
              <a:buChar char="•"/>
            </a:pPr>
            <a:r>
              <a:rPr lang="en-US" sz="2800" dirty="0"/>
              <a:t>Simulated risk under future conditions</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Modeled 10% uninsured increase + mitigation policy through 2050</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7233717" y="101600"/>
            <a:ext cx="4043883" cy="927100"/>
          </a:xfrm>
          <a:prstGeom prst="rect">
            <a:avLst/>
          </a:prstGeom>
        </p:spPr>
        <p:txBody>
          <a:bodyPr wrap="square" lIns="0" tIns="0" rIns="0" bIns="0" rtlCol="0" anchor="t">
            <a:spAutoFit/>
          </a:bodyPr>
          <a:lstStyle/>
          <a:p>
            <a:pPr algn="ctr">
              <a:lnSpc>
                <a:spcPts val="7699"/>
              </a:lnSpc>
            </a:pPr>
            <a:r>
              <a:rPr lang="en-US" sz="5499" b="1" dirty="0">
                <a:solidFill>
                  <a:srgbClr val="000000"/>
                </a:solidFill>
                <a:latin typeface="Canva Sans Bold"/>
                <a:ea typeface="Canva Sans Bold"/>
                <a:cs typeface="Canva Sans Bold"/>
                <a:sym typeface="Canva Sans Bold"/>
              </a:rPr>
              <a:t>References</a:t>
            </a:r>
          </a:p>
        </p:txBody>
      </p:sp>
      <p:sp>
        <p:nvSpPr>
          <p:cNvPr id="4" name="TextBox 4"/>
          <p:cNvSpPr txBox="1"/>
          <p:nvPr/>
        </p:nvSpPr>
        <p:spPr>
          <a:xfrm>
            <a:off x="651892" y="1409700"/>
            <a:ext cx="16984215" cy="8371523"/>
          </a:xfrm>
          <a:prstGeom prst="rect">
            <a:avLst/>
          </a:prstGeom>
        </p:spPr>
        <p:txBody>
          <a:bodyPr lIns="0" tIns="0" rIns="0" bIns="0" rtlCol="0" anchor="t">
            <a:spAutoFit/>
          </a:bodyPr>
          <a:lstStyle/>
          <a:p>
            <a:pPr indent="-457200"/>
            <a:r>
              <a:rPr lang="en-US" sz="3200" dirty="0"/>
              <a:t>Circle of Blue. (2023). </a:t>
            </a:r>
            <a:r>
              <a:rPr lang="en-US" sz="3200" i="1" dirty="0"/>
              <a:t>Annual urban water pricing survey</a:t>
            </a:r>
            <a:r>
              <a:rPr lang="en-US" sz="3200" dirty="0"/>
              <a:t>. </a:t>
            </a:r>
            <a:r>
              <a:rPr lang="en-US" sz="3200" u="sng" dirty="0">
                <a:hlinkClick r:id="rId3"/>
              </a:rPr>
              <a:t>https://www.circleofblue.org/waterpricing/</a:t>
            </a:r>
            <a:r>
              <a:rPr lang="en-US" sz="3200" dirty="0"/>
              <a:t>. </a:t>
            </a:r>
          </a:p>
          <a:p>
            <a:pPr indent="-457200"/>
            <a:endParaRPr lang="en-US" sz="3200" dirty="0"/>
          </a:p>
          <a:p>
            <a:pPr indent="-457200"/>
            <a:r>
              <a:rPr lang="en-US" sz="3200" dirty="0"/>
              <a:t>Climate Impact Lab. (2024). </a:t>
            </a:r>
            <a:r>
              <a:rPr lang="en-US" sz="3200" i="1" dirty="0"/>
              <a:t>Projected local climate risks</a:t>
            </a:r>
            <a:r>
              <a:rPr lang="en-US" sz="3200" dirty="0"/>
              <a:t>. </a:t>
            </a:r>
            <a:r>
              <a:rPr lang="en-US" sz="3200" u="sng" dirty="0">
                <a:hlinkClick r:id="rId4"/>
              </a:rPr>
              <a:t>https://www.impactlab.org/map/</a:t>
            </a:r>
            <a:r>
              <a:rPr lang="en-US" sz="3200" dirty="0"/>
              <a:t>. </a:t>
            </a:r>
          </a:p>
          <a:p>
            <a:pPr indent="-457200"/>
            <a:r>
              <a:rPr lang="en-US" sz="3200" dirty="0"/>
              <a:t>National Aeronautics and Space Administration (NASA). (2024). </a:t>
            </a:r>
            <a:r>
              <a:rPr lang="en-US" sz="3200" i="1" dirty="0"/>
              <a:t>GRACE groundwater data portal</a:t>
            </a:r>
            <a:r>
              <a:rPr lang="en-US" sz="3200" dirty="0"/>
              <a:t>. </a:t>
            </a:r>
            <a:r>
              <a:rPr lang="en-US" sz="3200" u="sng" dirty="0">
                <a:hlinkClick r:id="rId5"/>
              </a:rPr>
              <a:t>https://nasagrace.unl.edu/</a:t>
            </a:r>
            <a:r>
              <a:rPr lang="en-US" sz="3200" dirty="0"/>
              <a:t>. </a:t>
            </a:r>
          </a:p>
          <a:p>
            <a:pPr indent="-457200"/>
            <a:endParaRPr lang="en-US" sz="3200" dirty="0"/>
          </a:p>
          <a:p>
            <a:pPr indent="-457200"/>
            <a:r>
              <a:rPr lang="en-US" sz="3200" dirty="0"/>
              <a:t>U.S. Bureau of Labor Statistics. (2024). </a:t>
            </a:r>
            <a:r>
              <a:rPr lang="en-US" sz="3200" i="1" dirty="0"/>
              <a:t>CPI for water and sewerage maintenance</a:t>
            </a:r>
            <a:r>
              <a:rPr lang="en-US" sz="3200" dirty="0"/>
              <a:t>. </a:t>
            </a:r>
            <a:r>
              <a:rPr lang="en-US" sz="3200" u="sng" dirty="0">
                <a:hlinkClick r:id="rId6"/>
              </a:rPr>
              <a:t>https://www.bls.gov/cpi/</a:t>
            </a:r>
            <a:r>
              <a:rPr lang="en-US" sz="3200" dirty="0"/>
              <a:t>. </a:t>
            </a:r>
          </a:p>
          <a:p>
            <a:pPr indent="-457200"/>
            <a:endParaRPr lang="en-US" sz="3200" dirty="0"/>
          </a:p>
          <a:p>
            <a:pPr indent="-457200"/>
            <a:r>
              <a:rPr lang="en-US" sz="3200" dirty="0"/>
              <a:t>U.S. Census Bureau. (2023). </a:t>
            </a:r>
            <a:r>
              <a:rPr lang="en-US" sz="3200" i="1" dirty="0"/>
              <a:t>American Community Survey 5-year estimates</a:t>
            </a:r>
            <a:r>
              <a:rPr lang="en-US" sz="3200" dirty="0"/>
              <a:t>. </a:t>
            </a:r>
            <a:r>
              <a:rPr lang="en-US" sz="3200" u="sng" dirty="0">
                <a:hlinkClick r:id="rId7"/>
              </a:rPr>
              <a:t>https://data.census.gov/</a:t>
            </a:r>
            <a:r>
              <a:rPr lang="en-US" sz="3200" dirty="0"/>
              <a:t>. </a:t>
            </a:r>
          </a:p>
          <a:p>
            <a:pPr indent="-457200"/>
            <a:endParaRPr lang="en-US" sz="3200" dirty="0"/>
          </a:p>
          <a:p>
            <a:pPr indent="-457200"/>
            <a:r>
              <a:rPr lang="en-US" sz="3200" dirty="0"/>
              <a:t>U.S. Geological Survey. (2020). </a:t>
            </a:r>
            <a:r>
              <a:rPr lang="en-US" sz="3200" i="1" dirty="0"/>
              <a:t>Estimated use of water in the United States</a:t>
            </a:r>
            <a:r>
              <a:rPr lang="en-US" sz="3200" dirty="0"/>
              <a:t>. </a:t>
            </a:r>
            <a:r>
              <a:rPr lang="en-US" sz="3200" u="sng" dirty="0">
                <a:hlinkClick r:id="rId8"/>
              </a:rPr>
              <a:t>https://waterdata.usgs.gov/nwis/wu</a:t>
            </a:r>
            <a:r>
              <a:rPr lang="en-US" sz="3200" dirty="0"/>
              <a:t>. </a:t>
            </a:r>
          </a:p>
          <a:p>
            <a:pPr indent="-457200"/>
            <a:endParaRPr lang="en-US" sz="3200" dirty="0"/>
          </a:p>
          <a:p>
            <a:pPr indent="-457200"/>
            <a:r>
              <a:rPr lang="en-US" sz="3200" dirty="0"/>
              <a:t>U.S. National Centers for Environmental Information (NOAA). (2024). </a:t>
            </a:r>
            <a:r>
              <a:rPr lang="en-US" sz="3200" i="1" dirty="0"/>
              <a:t>Global Historical Climatology Network daily</a:t>
            </a:r>
            <a:r>
              <a:rPr lang="en-US" sz="3200" dirty="0"/>
              <a:t>. </a:t>
            </a:r>
            <a:r>
              <a:rPr lang="en-US" sz="3200" u="sng" dirty="0">
                <a:hlinkClick r:id="rId9"/>
              </a:rPr>
              <a:t>https://www.ncei.noaa.gov/products/land-based-station/global-historical-climatology-network-daily</a:t>
            </a:r>
            <a:r>
              <a:rPr lang="en-US" sz="3200" dirty="0"/>
              <a:t>.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1624"/>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alphaModFix amt="54000"/>
            </a:blip>
            <a:stretch>
              <a:fillRect t="-38888" b="-38888"/>
            </a:stretch>
          </a:blipFill>
        </p:spPr>
        <p:txBody>
          <a:bodyPr/>
          <a:lstStyle/>
          <a:p>
            <a:endParaRPr lang="en-US"/>
          </a:p>
        </p:txBody>
      </p:sp>
      <p:sp>
        <p:nvSpPr>
          <p:cNvPr id="3" name="Freeform 3"/>
          <p:cNvSpPr/>
          <p:nvPr/>
        </p:nvSpPr>
        <p:spPr>
          <a:xfrm>
            <a:off x="12282213" y="2144853"/>
            <a:ext cx="5653104" cy="8229600"/>
          </a:xfrm>
          <a:custGeom>
            <a:avLst/>
            <a:gdLst/>
            <a:ahLst/>
            <a:cxnLst/>
            <a:rect l="l" t="t" r="r" b="b"/>
            <a:pathLst>
              <a:path w="5653104" h="8229600">
                <a:moveTo>
                  <a:pt x="0" y="0"/>
                </a:moveTo>
                <a:lnTo>
                  <a:pt x="5653103" y="0"/>
                </a:lnTo>
                <a:lnTo>
                  <a:pt x="5653103" y="8229600"/>
                </a:lnTo>
                <a:lnTo>
                  <a:pt x="0" y="8229600"/>
                </a:lnTo>
                <a:lnTo>
                  <a:pt x="0" y="0"/>
                </a:lnTo>
                <a:close/>
              </a:path>
            </a:pathLst>
          </a:custGeom>
          <a:blipFill>
            <a:blip r:embed="rId4">
              <a:alphaModFix amt="41000"/>
            </a:blip>
            <a:stretch>
              <a:fillRect l="-48547"/>
            </a:stretch>
          </a:blipFill>
        </p:spPr>
        <p:txBody>
          <a:bodyPr/>
          <a:lstStyle/>
          <a:p>
            <a:endParaRPr lang="en-US"/>
          </a:p>
        </p:txBody>
      </p:sp>
      <p:sp>
        <p:nvSpPr>
          <p:cNvPr id="4" name="AutoShape 4"/>
          <p:cNvSpPr/>
          <p:nvPr/>
        </p:nvSpPr>
        <p:spPr>
          <a:xfrm flipH="1">
            <a:off x="12039600" y="1720359"/>
            <a:ext cx="0" cy="7653819"/>
          </a:xfrm>
          <a:prstGeom prst="line">
            <a:avLst/>
          </a:prstGeom>
          <a:ln w="38100" cap="flat">
            <a:solidFill>
              <a:srgbClr val="000000">
                <a:alpha val="35686"/>
              </a:srgbClr>
            </a:solidFill>
            <a:prstDash val="solid"/>
            <a:headEnd type="none" w="sm" len="sm"/>
            <a:tailEnd type="none" w="sm" len="sm"/>
          </a:ln>
        </p:spPr>
        <p:txBody>
          <a:bodyPr/>
          <a:lstStyle/>
          <a:p>
            <a:endParaRPr lang="en-US"/>
          </a:p>
        </p:txBody>
      </p:sp>
      <p:sp>
        <p:nvSpPr>
          <p:cNvPr id="6" name="TextBox 6"/>
          <p:cNvSpPr txBox="1"/>
          <p:nvPr/>
        </p:nvSpPr>
        <p:spPr>
          <a:xfrm>
            <a:off x="12739052" y="1881347"/>
            <a:ext cx="4795286" cy="4375557"/>
          </a:xfrm>
          <a:prstGeom prst="rect">
            <a:avLst/>
          </a:prstGeom>
        </p:spPr>
        <p:txBody>
          <a:bodyPr lIns="0" tIns="0" rIns="0" bIns="0" rtlCol="0" anchor="t">
            <a:spAutoFit/>
          </a:bodyPr>
          <a:lstStyle/>
          <a:p>
            <a:pPr algn="ctr">
              <a:lnSpc>
                <a:spcPts val="3431"/>
              </a:lnSpc>
            </a:pPr>
            <a:endParaRPr dirty="0"/>
          </a:p>
          <a:p>
            <a:r>
              <a:rPr lang="en-US" sz="3200" i="1" dirty="0"/>
              <a:t>Eviction destabilizes households — social, financial, and health impacts.</a:t>
            </a:r>
            <a:endParaRPr lang="en-US" sz="3200" dirty="0"/>
          </a:p>
          <a:p>
            <a:r>
              <a:rPr lang="en-US" sz="3200" i="1" dirty="0"/>
              <a:t>Patterns vary sharply across ZIP codes.</a:t>
            </a:r>
            <a:endParaRPr lang="en-US" sz="3200" dirty="0"/>
          </a:p>
          <a:p>
            <a:r>
              <a:rPr lang="en-US" sz="3200" i="1" dirty="0"/>
              <a:t>Need for predictive tools to target prevention early.</a:t>
            </a:r>
            <a:endParaRPr lang="en-US" sz="3200" dirty="0"/>
          </a:p>
        </p:txBody>
      </p:sp>
      <p:sp>
        <p:nvSpPr>
          <p:cNvPr id="7" name="TextBox 7"/>
          <p:cNvSpPr txBox="1"/>
          <p:nvPr/>
        </p:nvSpPr>
        <p:spPr>
          <a:xfrm>
            <a:off x="3886209" y="125343"/>
            <a:ext cx="10515582" cy="728341"/>
          </a:xfrm>
          <a:prstGeom prst="rect">
            <a:avLst/>
          </a:prstGeom>
        </p:spPr>
        <p:txBody>
          <a:bodyPr wrap="square" lIns="0" tIns="0" rIns="0" bIns="0" rtlCol="0" anchor="t">
            <a:spAutoFit/>
          </a:bodyPr>
          <a:lstStyle/>
          <a:p>
            <a:pPr algn="ctr">
              <a:lnSpc>
                <a:spcPts val="6160"/>
              </a:lnSpc>
            </a:pPr>
            <a:r>
              <a:rPr lang="en-US" sz="4400" b="1" dirty="0" err="1">
                <a:solidFill>
                  <a:srgbClr val="000000"/>
                </a:solidFill>
                <a:latin typeface="Oswald Bold"/>
                <a:ea typeface="Oswald Bold"/>
                <a:cs typeface="Oswald Bold"/>
                <a:sym typeface="Oswald Bold"/>
              </a:rPr>
              <a:t>Eviciton</a:t>
            </a:r>
            <a:r>
              <a:rPr lang="en-US" sz="4400" b="1" dirty="0">
                <a:solidFill>
                  <a:srgbClr val="000000"/>
                </a:solidFill>
                <a:latin typeface="Oswald Bold"/>
                <a:ea typeface="Oswald Bold"/>
                <a:cs typeface="Oswald Bold"/>
                <a:sym typeface="Oswald Bold"/>
              </a:rPr>
              <a:t> Risk is a </a:t>
            </a:r>
            <a:r>
              <a:rPr lang="en-US" sz="4400" b="1" dirty="0" err="1">
                <a:solidFill>
                  <a:srgbClr val="000000"/>
                </a:solidFill>
                <a:latin typeface="Oswald Bold"/>
                <a:ea typeface="Oswald Bold"/>
                <a:cs typeface="Oswald Bold"/>
                <a:sym typeface="Oswald Bold"/>
              </a:rPr>
              <a:t>Critival</a:t>
            </a:r>
            <a:r>
              <a:rPr lang="en-US" sz="4400" b="1" dirty="0">
                <a:solidFill>
                  <a:srgbClr val="000000"/>
                </a:solidFill>
                <a:latin typeface="Oswald Bold"/>
                <a:ea typeface="Oswald Bold"/>
                <a:cs typeface="Oswald Bold"/>
                <a:sym typeface="Oswald Bold"/>
              </a:rPr>
              <a:t>, Localized </a:t>
            </a:r>
            <a:r>
              <a:rPr lang="en-US" sz="4400" b="1" dirty="0" err="1">
                <a:solidFill>
                  <a:srgbClr val="000000"/>
                </a:solidFill>
                <a:latin typeface="Oswald Bold"/>
                <a:ea typeface="Oswald Bold"/>
                <a:cs typeface="Oswald Bold"/>
                <a:sym typeface="Oswald Bold"/>
              </a:rPr>
              <a:t>Challeneg</a:t>
            </a:r>
            <a:endParaRPr lang="en-US" sz="4400" b="1" dirty="0">
              <a:solidFill>
                <a:srgbClr val="000000"/>
              </a:solidFill>
              <a:latin typeface="Oswald Bold"/>
              <a:ea typeface="Oswald Bold"/>
              <a:cs typeface="Oswald Bold"/>
              <a:sym typeface="Oswald Bold"/>
            </a:endParaRPr>
          </a:p>
        </p:txBody>
      </p:sp>
      <p:sp>
        <p:nvSpPr>
          <p:cNvPr id="9" name="TextBox 9"/>
          <p:cNvSpPr txBox="1"/>
          <p:nvPr/>
        </p:nvSpPr>
        <p:spPr>
          <a:xfrm>
            <a:off x="8686801" y="9744536"/>
            <a:ext cx="9601199" cy="379399"/>
          </a:xfrm>
          <a:prstGeom prst="rect">
            <a:avLst/>
          </a:prstGeom>
        </p:spPr>
        <p:txBody>
          <a:bodyPr wrap="square" lIns="0" tIns="0" rIns="0" bIns="0" rtlCol="0" anchor="t">
            <a:spAutoFit/>
          </a:bodyPr>
          <a:lstStyle/>
          <a:p>
            <a:pPr algn="ctr">
              <a:lnSpc>
                <a:spcPts val="3080"/>
              </a:lnSpc>
            </a:pPr>
            <a:r>
              <a:rPr lang="en-US" sz="2200" dirty="0">
                <a:solidFill>
                  <a:srgbClr val="000000"/>
                </a:solidFill>
                <a:latin typeface="Canva Sans"/>
                <a:ea typeface="Canva Sans"/>
                <a:cs typeface="Canva Sans"/>
                <a:sym typeface="Canva Sans"/>
              </a:rPr>
              <a:t>Source: </a:t>
            </a:r>
            <a:r>
              <a:rPr lang="en-US" sz="2400" i="1" dirty="0" err="1"/>
              <a:t>xxxxxxx</a:t>
            </a:r>
            <a:r>
              <a:rPr lang="en-US" sz="2400" i="1" dirty="0"/>
              <a:t>)</a:t>
            </a:r>
            <a:r>
              <a:rPr lang="en-US" sz="2400" dirty="0"/>
              <a:t> </a:t>
            </a:r>
            <a:endParaRPr lang="en-US" sz="2200" dirty="0">
              <a:solidFill>
                <a:srgbClr val="000000"/>
              </a:solidFill>
              <a:latin typeface="Canva Sans"/>
              <a:ea typeface="Canva Sans"/>
              <a:cs typeface="Canva Sans"/>
              <a:sym typeface="Canva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B03364-8473-6CE4-812C-C63D7560C706}"/>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ABC081E-607E-3CF1-BF06-AEB15B0C1AB0}"/>
              </a:ext>
            </a:extLst>
          </p:cNvPr>
          <p:cNvSpPr/>
          <p:nvPr/>
        </p:nvSpPr>
        <p:spPr>
          <a:xfrm>
            <a:off x="12216021" y="1887681"/>
            <a:ext cx="5919580" cy="8229600"/>
          </a:xfrm>
          <a:custGeom>
            <a:avLst/>
            <a:gdLst/>
            <a:ahLst/>
            <a:cxnLst/>
            <a:rect l="l" t="t" r="r" b="b"/>
            <a:pathLst>
              <a:path w="5674305" h="8229600">
                <a:moveTo>
                  <a:pt x="0" y="0"/>
                </a:moveTo>
                <a:lnTo>
                  <a:pt x="5674304" y="0"/>
                </a:lnTo>
                <a:lnTo>
                  <a:pt x="5674304" y="8229600"/>
                </a:lnTo>
                <a:lnTo>
                  <a:pt x="0" y="8229600"/>
                </a:lnTo>
                <a:lnTo>
                  <a:pt x="0" y="0"/>
                </a:lnTo>
                <a:close/>
              </a:path>
            </a:pathLst>
          </a:custGeom>
          <a:blipFill>
            <a:blip r:embed="rId3">
              <a:alphaModFix amt="41000"/>
            </a:blip>
            <a:stretch>
              <a:fillRect l="-47992"/>
            </a:stretch>
          </a:blipFill>
        </p:spPr>
        <p:txBody>
          <a:bodyPr/>
          <a:lstStyle/>
          <a:p>
            <a:endParaRPr lang="en-US"/>
          </a:p>
        </p:txBody>
      </p:sp>
      <p:sp>
        <p:nvSpPr>
          <p:cNvPr id="3" name="AutoShape 3">
            <a:extLst>
              <a:ext uri="{FF2B5EF4-FFF2-40B4-BE49-F238E27FC236}">
                <a16:creationId xmlns:a16="http://schemas.microsoft.com/office/drawing/2014/main" id="{273A5ADF-E479-032B-9D1E-FF3182C9E983}"/>
              </a:ext>
            </a:extLst>
          </p:cNvPr>
          <p:cNvSpPr/>
          <p:nvPr/>
        </p:nvSpPr>
        <p:spPr>
          <a:xfrm flipH="1">
            <a:off x="12115800" y="1909281"/>
            <a:ext cx="0" cy="7653819"/>
          </a:xfrm>
          <a:prstGeom prst="line">
            <a:avLst/>
          </a:prstGeom>
          <a:ln w="38100" cap="flat">
            <a:solidFill>
              <a:srgbClr val="000000">
                <a:alpha val="35686"/>
              </a:srgbClr>
            </a:solidFill>
            <a:prstDash val="solid"/>
            <a:headEnd type="none" w="sm" len="sm"/>
            <a:tailEnd type="none" w="sm" len="sm"/>
          </a:ln>
        </p:spPr>
        <p:txBody>
          <a:bodyPr/>
          <a:lstStyle/>
          <a:p>
            <a:endParaRPr lang="en-US"/>
          </a:p>
        </p:txBody>
      </p:sp>
      <p:sp>
        <p:nvSpPr>
          <p:cNvPr id="5" name="TextBox 5">
            <a:extLst>
              <a:ext uri="{FF2B5EF4-FFF2-40B4-BE49-F238E27FC236}">
                <a16:creationId xmlns:a16="http://schemas.microsoft.com/office/drawing/2014/main" id="{827FF3CF-7854-23A7-D42D-45D53D72669C}"/>
              </a:ext>
            </a:extLst>
          </p:cNvPr>
          <p:cNvSpPr txBox="1"/>
          <p:nvPr/>
        </p:nvSpPr>
        <p:spPr>
          <a:xfrm>
            <a:off x="2363746" y="127282"/>
            <a:ext cx="11756841" cy="728341"/>
          </a:xfrm>
          <a:prstGeom prst="rect">
            <a:avLst/>
          </a:prstGeom>
        </p:spPr>
        <p:txBody>
          <a:bodyPr wrap="square" lIns="0" tIns="0" rIns="0" bIns="0" rtlCol="0" anchor="t">
            <a:spAutoFit/>
          </a:bodyPr>
          <a:lstStyle/>
          <a:p>
            <a:pPr algn="ctr">
              <a:lnSpc>
                <a:spcPts val="6160"/>
              </a:lnSpc>
            </a:pPr>
            <a:r>
              <a:rPr lang="en-US" sz="4400" b="1" dirty="0">
                <a:solidFill>
                  <a:srgbClr val="000000"/>
                </a:solidFill>
                <a:latin typeface="Oswald Bold"/>
                <a:ea typeface="Oswald Bold"/>
                <a:cs typeface="Oswald Bold"/>
                <a:sym typeface="Oswald Bold"/>
              </a:rPr>
              <a:t>Total Citywide Deman Reveals Infrastructure Strain</a:t>
            </a:r>
          </a:p>
        </p:txBody>
      </p:sp>
      <p:sp>
        <p:nvSpPr>
          <p:cNvPr id="6" name="TextBox 6">
            <a:extLst>
              <a:ext uri="{FF2B5EF4-FFF2-40B4-BE49-F238E27FC236}">
                <a16:creationId xmlns:a16="http://schemas.microsoft.com/office/drawing/2014/main" id="{B932A478-79B0-6434-636B-09D095B9E14B}"/>
              </a:ext>
            </a:extLst>
          </p:cNvPr>
          <p:cNvSpPr txBox="1"/>
          <p:nvPr/>
        </p:nvSpPr>
        <p:spPr>
          <a:xfrm>
            <a:off x="2771061" y="996619"/>
            <a:ext cx="10942209" cy="370935"/>
          </a:xfrm>
          <a:prstGeom prst="rect">
            <a:avLst/>
          </a:prstGeom>
        </p:spPr>
        <p:txBody>
          <a:bodyPr wrap="square" lIns="0" tIns="0" rIns="0" bIns="0" rtlCol="0" anchor="t">
            <a:spAutoFit/>
          </a:bodyPr>
          <a:lstStyle/>
          <a:p>
            <a:pPr algn="ctr">
              <a:lnSpc>
                <a:spcPts val="3079"/>
              </a:lnSpc>
            </a:pPr>
            <a:r>
              <a:rPr lang="en-US" sz="2199" b="1" dirty="0">
                <a:solidFill>
                  <a:srgbClr val="000000"/>
                </a:solidFill>
                <a:latin typeface="Canva Sans Bold"/>
                <a:ea typeface="Canva Sans Bold"/>
                <a:cs typeface="Canva Sans Bold"/>
                <a:sym typeface="Canva Sans Bold"/>
              </a:rPr>
              <a:t>Overall water withdrawals highlight structural pressures, not just behaviors.</a:t>
            </a:r>
          </a:p>
        </p:txBody>
      </p:sp>
      <p:sp>
        <p:nvSpPr>
          <p:cNvPr id="7" name="TextBox 7">
            <a:extLst>
              <a:ext uri="{FF2B5EF4-FFF2-40B4-BE49-F238E27FC236}">
                <a16:creationId xmlns:a16="http://schemas.microsoft.com/office/drawing/2014/main" id="{EF2EEB8A-BE33-9A0C-00F0-88D1C9E8CE63}"/>
              </a:ext>
            </a:extLst>
          </p:cNvPr>
          <p:cNvSpPr txBox="1"/>
          <p:nvPr/>
        </p:nvSpPr>
        <p:spPr>
          <a:xfrm>
            <a:off x="11201399" y="9744537"/>
            <a:ext cx="7086601" cy="768544"/>
          </a:xfrm>
          <a:prstGeom prst="rect">
            <a:avLst/>
          </a:prstGeom>
        </p:spPr>
        <p:txBody>
          <a:bodyPr wrap="square" lIns="0" tIns="0" rIns="0" bIns="0" rtlCol="0" anchor="t">
            <a:spAutoFit/>
          </a:bodyPr>
          <a:lstStyle/>
          <a:p>
            <a:pPr>
              <a:lnSpc>
                <a:spcPts val="3080"/>
              </a:lnSpc>
            </a:pPr>
            <a:r>
              <a:rPr lang="en-US" sz="2200" dirty="0">
                <a:solidFill>
                  <a:srgbClr val="000000"/>
                </a:solidFill>
                <a:latin typeface="Canva Sans"/>
                <a:ea typeface="Canva Sans"/>
                <a:cs typeface="Canva Sans"/>
                <a:sym typeface="Canva Sans"/>
              </a:rPr>
              <a:t>Sources: </a:t>
            </a:r>
            <a:r>
              <a:rPr lang="en-US" sz="2400" i="1" dirty="0"/>
              <a:t>Source: USGS Water Use Reports (1985–2015)</a:t>
            </a:r>
            <a:r>
              <a:rPr lang="en-US" sz="2400" dirty="0"/>
              <a:t> </a:t>
            </a:r>
          </a:p>
          <a:p>
            <a:pPr algn="ctr">
              <a:lnSpc>
                <a:spcPts val="3080"/>
              </a:lnSpc>
            </a:pPr>
            <a:endParaRPr lang="en-US" sz="2200" dirty="0">
              <a:solidFill>
                <a:srgbClr val="000000"/>
              </a:solidFill>
              <a:latin typeface="Canva Sans"/>
              <a:ea typeface="Canva Sans"/>
              <a:cs typeface="Canva Sans"/>
              <a:sym typeface="Canva Sans"/>
            </a:endParaRPr>
          </a:p>
        </p:txBody>
      </p:sp>
      <p:sp>
        <p:nvSpPr>
          <p:cNvPr id="8" name="TextBox 8">
            <a:extLst>
              <a:ext uri="{FF2B5EF4-FFF2-40B4-BE49-F238E27FC236}">
                <a16:creationId xmlns:a16="http://schemas.microsoft.com/office/drawing/2014/main" id="{E0AEEC57-E0D0-C571-581C-772F04A6522C}"/>
              </a:ext>
            </a:extLst>
          </p:cNvPr>
          <p:cNvSpPr txBox="1"/>
          <p:nvPr/>
        </p:nvSpPr>
        <p:spPr>
          <a:xfrm>
            <a:off x="12404341" y="2072421"/>
            <a:ext cx="5758033" cy="7512698"/>
          </a:xfrm>
          <a:prstGeom prst="rect">
            <a:avLst/>
          </a:prstGeom>
        </p:spPr>
        <p:txBody>
          <a:bodyPr wrap="square" lIns="0" tIns="0" rIns="0" bIns="0" rtlCol="0" anchor="t">
            <a:spAutoFit/>
          </a:bodyPr>
          <a:lstStyle/>
          <a:p>
            <a:pPr algn="ctr">
              <a:lnSpc>
                <a:spcPts val="4200"/>
              </a:lnSpc>
              <a:spcBef>
                <a:spcPct val="0"/>
              </a:spcBef>
            </a:pPr>
            <a:r>
              <a:rPr lang="en-US" sz="3200" i="1" dirty="0"/>
              <a:t>Total water demand reflects population growth, industrial load, and infrastructure efficiency. </a:t>
            </a:r>
          </a:p>
          <a:p>
            <a:pPr algn="ctr">
              <a:lnSpc>
                <a:spcPts val="4200"/>
              </a:lnSpc>
              <a:spcBef>
                <a:spcPct val="0"/>
              </a:spcBef>
            </a:pPr>
            <a:br>
              <a:rPr lang="en-US" sz="3200" i="1" dirty="0"/>
            </a:br>
            <a:r>
              <a:rPr lang="en-US" sz="3200" i="1" dirty="0"/>
              <a:t>Phoenix and Houston show sustained high withdrawals, while Fresno, though smaller, shows volatility tied to agricultural and policy shifts.</a:t>
            </a:r>
          </a:p>
          <a:p>
            <a:pPr algn="ctr">
              <a:lnSpc>
                <a:spcPts val="4200"/>
              </a:lnSpc>
              <a:spcBef>
                <a:spcPct val="0"/>
              </a:spcBef>
            </a:pPr>
            <a:r>
              <a:rPr lang="en-US" sz="3200" i="1" dirty="0"/>
              <a:t> </a:t>
            </a:r>
            <a:br>
              <a:rPr lang="en-US" sz="3200" i="1" dirty="0"/>
            </a:br>
            <a:r>
              <a:rPr lang="en-US" sz="3200" i="1" dirty="0"/>
              <a:t>Understanding total system demand is essential when planning for climate-driven scarcity. </a:t>
            </a:r>
            <a:endParaRPr lang="en-US" sz="3000" i="1" dirty="0">
              <a:solidFill>
                <a:srgbClr val="000000"/>
              </a:solidFill>
              <a:latin typeface="Montserrat Italics"/>
              <a:ea typeface="Montserrat Italics"/>
              <a:cs typeface="Montserrat Italics"/>
              <a:sym typeface="Montserrat Italics"/>
            </a:endParaRPr>
          </a:p>
        </p:txBody>
      </p:sp>
      <p:pic>
        <p:nvPicPr>
          <p:cNvPr id="4" name="Picture 3">
            <a:extLst>
              <a:ext uri="{FF2B5EF4-FFF2-40B4-BE49-F238E27FC236}">
                <a16:creationId xmlns:a16="http://schemas.microsoft.com/office/drawing/2014/main" id="{84784531-3CBA-EA79-19C7-7C3788C93E79}"/>
              </a:ext>
            </a:extLst>
          </p:cNvPr>
          <p:cNvPicPr>
            <a:picLocks noChangeAspect="1"/>
          </p:cNvPicPr>
          <p:nvPr/>
        </p:nvPicPr>
        <p:blipFill>
          <a:blip r:embed="rId4"/>
          <a:stretch>
            <a:fillRect/>
          </a:stretch>
        </p:blipFill>
        <p:spPr>
          <a:xfrm>
            <a:off x="55642" y="2278615"/>
            <a:ext cx="11961997" cy="6915150"/>
          </a:xfrm>
          <a:prstGeom prst="rect">
            <a:avLst/>
          </a:prstGeom>
        </p:spPr>
      </p:pic>
    </p:spTree>
    <p:extLst>
      <p:ext uri="{BB962C8B-B14F-4D97-AF65-F5344CB8AC3E}">
        <p14:creationId xmlns:p14="http://schemas.microsoft.com/office/powerpoint/2010/main" val="2980916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744200" y="1720359"/>
            <a:ext cx="7302134" cy="8229600"/>
          </a:xfrm>
          <a:custGeom>
            <a:avLst/>
            <a:gdLst/>
            <a:ahLst/>
            <a:cxnLst/>
            <a:rect l="l" t="t" r="r" b="b"/>
            <a:pathLst>
              <a:path w="5674305" h="8229600">
                <a:moveTo>
                  <a:pt x="0" y="0"/>
                </a:moveTo>
                <a:lnTo>
                  <a:pt x="5674304" y="0"/>
                </a:lnTo>
                <a:lnTo>
                  <a:pt x="5674304" y="8229600"/>
                </a:lnTo>
                <a:lnTo>
                  <a:pt x="0" y="8229600"/>
                </a:lnTo>
                <a:lnTo>
                  <a:pt x="0" y="0"/>
                </a:lnTo>
                <a:close/>
              </a:path>
            </a:pathLst>
          </a:custGeom>
          <a:blipFill>
            <a:blip r:embed="rId3">
              <a:alphaModFix amt="41000"/>
            </a:blip>
            <a:stretch>
              <a:fillRect l="-47992"/>
            </a:stretch>
          </a:blipFill>
        </p:spPr>
        <p:txBody>
          <a:bodyPr/>
          <a:lstStyle/>
          <a:p>
            <a:endParaRPr lang="en-US"/>
          </a:p>
        </p:txBody>
      </p:sp>
      <p:sp>
        <p:nvSpPr>
          <p:cNvPr id="3" name="AutoShape 3"/>
          <p:cNvSpPr/>
          <p:nvPr/>
        </p:nvSpPr>
        <p:spPr>
          <a:xfrm flipH="1">
            <a:off x="10528506" y="1819388"/>
            <a:ext cx="0" cy="7653819"/>
          </a:xfrm>
          <a:prstGeom prst="line">
            <a:avLst/>
          </a:prstGeom>
          <a:ln w="38100" cap="flat">
            <a:solidFill>
              <a:srgbClr val="000000">
                <a:alpha val="35686"/>
              </a:srgbClr>
            </a:solidFill>
            <a:prstDash val="solid"/>
            <a:headEnd type="none" w="sm" len="sm"/>
            <a:tailEnd type="none" w="sm" len="sm"/>
          </a:ln>
        </p:spPr>
        <p:txBody>
          <a:bodyPr/>
          <a:lstStyle/>
          <a:p>
            <a:endParaRPr lang="en-US"/>
          </a:p>
        </p:txBody>
      </p:sp>
      <p:sp>
        <p:nvSpPr>
          <p:cNvPr id="5" name="TextBox 5"/>
          <p:cNvSpPr txBox="1"/>
          <p:nvPr/>
        </p:nvSpPr>
        <p:spPr>
          <a:xfrm>
            <a:off x="4267209" y="75484"/>
            <a:ext cx="9753581" cy="728341"/>
          </a:xfrm>
          <a:prstGeom prst="rect">
            <a:avLst/>
          </a:prstGeom>
        </p:spPr>
        <p:txBody>
          <a:bodyPr wrap="square" lIns="0" tIns="0" rIns="0" bIns="0" rtlCol="0" anchor="t">
            <a:spAutoFit/>
          </a:bodyPr>
          <a:lstStyle/>
          <a:p>
            <a:pPr algn="ctr">
              <a:lnSpc>
                <a:spcPts val="6160"/>
              </a:lnSpc>
            </a:pPr>
            <a:r>
              <a:rPr lang="en-US" sz="4400" b="1" dirty="0">
                <a:solidFill>
                  <a:srgbClr val="000000"/>
                </a:solidFill>
                <a:latin typeface="Oswald Bold"/>
                <a:ea typeface="Oswald Bold"/>
                <a:cs typeface="Oswald Bold"/>
                <a:sym typeface="Oswald Bold"/>
              </a:rPr>
              <a:t>Layered Risk Profiles Shape Water Equity</a:t>
            </a:r>
          </a:p>
        </p:txBody>
      </p:sp>
      <p:sp>
        <p:nvSpPr>
          <p:cNvPr id="6" name="TextBox 6"/>
          <p:cNvSpPr txBox="1"/>
          <p:nvPr/>
        </p:nvSpPr>
        <p:spPr>
          <a:xfrm>
            <a:off x="3895153" y="944821"/>
            <a:ext cx="10497691" cy="370935"/>
          </a:xfrm>
          <a:prstGeom prst="rect">
            <a:avLst/>
          </a:prstGeom>
        </p:spPr>
        <p:txBody>
          <a:bodyPr wrap="square" lIns="0" tIns="0" rIns="0" bIns="0" rtlCol="0" anchor="t">
            <a:spAutoFit/>
          </a:bodyPr>
          <a:lstStyle/>
          <a:p>
            <a:pPr algn="ctr">
              <a:lnSpc>
                <a:spcPts val="3079"/>
              </a:lnSpc>
            </a:pPr>
            <a:r>
              <a:rPr lang="en-US" sz="2199" b="1" dirty="0">
                <a:solidFill>
                  <a:srgbClr val="000000"/>
                </a:solidFill>
                <a:latin typeface="Canva Sans Bold"/>
                <a:ea typeface="Canva Sans Bold"/>
                <a:cs typeface="Canva Sans Bold"/>
                <a:sym typeface="Canva Sans Bold"/>
              </a:rPr>
              <a:t>Cities carry unique socioeconomic burdens that shape their water resilience</a:t>
            </a:r>
          </a:p>
        </p:txBody>
      </p:sp>
      <p:sp>
        <p:nvSpPr>
          <p:cNvPr id="7" name="TextBox 7"/>
          <p:cNvSpPr txBox="1"/>
          <p:nvPr/>
        </p:nvSpPr>
        <p:spPr>
          <a:xfrm>
            <a:off x="9755717" y="9744537"/>
            <a:ext cx="8532283" cy="379015"/>
          </a:xfrm>
          <a:prstGeom prst="rect">
            <a:avLst/>
          </a:prstGeom>
        </p:spPr>
        <p:txBody>
          <a:bodyPr wrap="square" lIns="0" tIns="0" rIns="0" bIns="0" rtlCol="0" anchor="t">
            <a:spAutoFit/>
          </a:bodyPr>
          <a:lstStyle/>
          <a:p>
            <a:pPr algn="ctr">
              <a:lnSpc>
                <a:spcPts val="3080"/>
              </a:lnSpc>
            </a:pPr>
            <a:r>
              <a:rPr lang="en-US" sz="2400" i="1" dirty="0"/>
              <a:t>Data: CDC SVI (2022), ACS Median Income, Housing Burden Metrics</a:t>
            </a:r>
            <a:r>
              <a:rPr lang="en-US" sz="2400" dirty="0"/>
              <a:t> </a:t>
            </a:r>
            <a:endParaRPr lang="en-US" sz="2200" dirty="0">
              <a:solidFill>
                <a:srgbClr val="000000"/>
              </a:solidFill>
              <a:latin typeface="Canva Sans"/>
              <a:ea typeface="Canva Sans"/>
              <a:cs typeface="Canva Sans"/>
              <a:sym typeface="Canva Sans"/>
            </a:endParaRPr>
          </a:p>
        </p:txBody>
      </p:sp>
      <p:sp>
        <p:nvSpPr>
          <p:cNvPr id="8" name="TextBox 8"/>
          <p:cNvSpPr txBox="1"/>
          <p:nvPr/>
        </p:nvSpPr>
        <p:spPr>
          <a:xfrm>
            <a:off x="10972800" y="1819388"/>
            <a:ext cx="6857999" cy="7512698"/>
          </a:xfrm>
          <a:prstGeom prst="rect">
            <a:avLst/>
          </a:prstGeom>
        </p:spPr>
        <p:txBody>
          <a:bodyPr wrap="square" lIns="0" tIns="0" rIns="0" bIns="0" rtlCol="0" anchor="t">
            <a:spAutoFit/>
          </a:bodyPr>
          <a:lstStyle/>
          <a:p>
            <a:pPr algn="ctr">
              <a:lnSpc>
                <a:spcPts val="4200"/>
              </a:lnSpc>
              <a:spcBef>
                <a:spcPct val="0"/>
              </a:spcBef>
            </a:pPr>
            <a:r>
              <a:rPr lang="en-US" sz="3200" i="1" dirty="0"/>
              <a:t>Each city has a different mix of risk and burden factors. </a:t>
            </a:r>
          </a:p>
          <a:p>
            <a:pPr algn="ctr">
              <a:lnSpc>
                <a:spcPts val="4200"/>
              </a:lnSpc>
              <a:spcBef>
                <a:spcPct val="0"/>
              </a:spcBef>
            </a:pPr>
            <a:br>
              <a:rPr lang="en-US" sz="3200" i="1" dirty="0"/>
            </a:br>
            <a:r>
              <a:rPr lang="en-US" sz="3200" i="1" dirty="0"/>
              <a:t>Fresno shows </a:t>
            </a:r>
            <a:r>
              <a:rPr lang="en-US" sz="3200" b="1" i="1" dirty="0"/>
              <a:t>higher poverty</a:t>
            </a:r>
            <a:r>
              <a:rPr lang="en-US" sz="3200" i="1" dirty="0"/>
              <a:t>, </a:t>
            </a:r>
            <a:r>
              <a:rPr lang="en-US" sz="3200" b="1" i="1" dirty="0"/>
              <a:t>unemployment</a:t>
            </a:r>
            <a:r>
              <a:rPr lang="en-US" sz="3200" i="1" dirty="0"/>
              <a:t>, and </a:t>
            </a:r>
            <a:r>
              <a:rPr lang="en-US" sz="3200" b="1" i="1" dirty="0"/>
              <a:t>housing cost burden</a:t>
            </a:r>
            <a:r>
              <a:rPr lang="en-US" sz="3200" i="1" dirty="0"/>
              <a:t>, making it particularly vulnerable. </a:t>
            </a:r>
          </a:p>
          <a:p>
            <a:pPr algn="ctr">
              <a:lnSpc>
                <a:spcPts val="4200"/>
              </a:lnSpc>
              <a:spcBef>
                <a:spcPct val="0"/>
              </a:spcBef>
            </a:pPr>
            <a:br>
              <a:rPr lang="en-US" sz="3200" i="1" dirty="0"/>
            </a:br>
            <a:r>
              <a:rPr lang="en-US" sz="3200" i="1" dirty="0"/>
              <a:t>Houston has slightly more economic stability but still reflects social stressors. </a:t>
            </a:r>
          </a:p>
          <a:p>
            <a:pPr algn="ctr">
              <a:lnSpc>
                <a:spcPts val="4200"/>
              </a:lnSpc>
              <a:spcBef>
                <a:spcPct val="0"/>
              </a:spcBef>
            </a:pPr>
            <a:br>
              <a:rPr lang="en-US" sz="3200" i="1" dirty="0"/>
            </a:br>
            <a:r>
              <a:rPr lang="en-US" sz="3200" i="1" dirty="0"/>
              <a:t>Phoenix demonstrates a lower overall burden — but that may mask </a:t>
            </a:r>
            <a:r>
              <a:rPr lang="en-US" sz="3200" b="1" i="1" dirty="0"/>
              <a:t>future exposure</a:t>
            </a:r>
            <a:r>
              <a:rPr lang="en-US" sz="3200" i="1" dirty="0"/>
              <a:t> from population growth and heat stress. </a:t>
            </a:r>
            <a:endParaRPr lang="en-US" sz="3000" i="1" dirty="0">
              <a:solidFill>
                <a:srgbClr val="000000"/>
              </a:solidFill>
              <a:latin typeface="Montserrat Italics"/>
              <a:ea typeface="Montserrat Italics"/>
              <a:cs typeface="Montserrat Italics"/>
              <a:sym typeface="Montserrat Italics"/>
            </a:endParaRPr>
          </a:p>
        </p:txBody>
      </p:sp>
      <p:sp>
        <p:nvSpPr>
          <p:cNvPr id="9" name="TextBox 9"/>
          <p:cNvSpPr txBox="1"/>
          <p:nvPr/>
        </p:nvSpPr>
        <p:spPr>
          <a:xfrm>
            <a:off x="1223434" y="9425701"/>
            <a:ext cx="8532283" cy="262251"/>
          </a:xfrm>
          <a:prstGeom prst="rect">
            <a:avLst/>
          </a:prstGeom>
        </p:spPr>
        <p:txBody>
          <a:bodyPr wrap="square" lIns="0" tIns="0" rIns="0" bIns="0" rtlCol="0" anchor="t">
            <a:spAutoFit/>
          </a:bodyPr>
          <a:lstStyle/>
          <a:p>
            <a:pPr algn="ctr">
              <a:lnSpc>
                <a:spcPts val="2239"/>
              </a:lnSpc>
              <a:spcBef>
                <a:spcPct val="0"/>
              </a:spcBef>
            </a:pPr>
            <a:r>
              <a:rPr lang="en-US" sz="1599" b="1" dirty="0">
                <a:solidFill>
                  <a:srgbClr val="000000"/>
                </a:solidFill>
                <a:latin typeface="Montserrat Bold"/>
                <a:ea typeface="Montserrat Bold"/>
                <a:cs typeface="Montserrat Bold"/>
                <a:sym typeface="Montserrat Bold"/>
              </a:rPr>
              <a:t>Composite of scaled risk, vulnerability, and water burden indicators by region</a:t>
            </a:r>
          </a:p>
        </p:txBody>
      </p:sp>
      <p:pic>
        <p:nvPicPr>
          <p:cNvPr id="11" name="Picture 10">
            <a:extLst>
              <a:ext uri="{FF2B5EF4-FFF2-40B4-BE49-F238E27FC236}">
                <a16:creationId xmlns:a16="http://schemas.microsoft.com/office/drawing/2014/main" id="{22D8AC43-4A2E-5C61-C269-9BF190B2E268}"/>
              </a:ext>
            </a:extLst>
          </p:cNvPr>
          <p:cNvPicPr>
            <a:picLocks noChangeAspect="1"/>
          </p:cNvPicPr>
          <p:nvPr/>
        </p:nvPicPr>
        <p:blipFill>
          <a:blip r:embed="rId4"/>
          <a:stretch>
            <a:fillRect/>
          </a:stretch>
        </p:blipFill>
        <p:spPr>
          <a:xfrm>
            <a:off x="979811" y="1819388"/>
            <a:ext cx="9548695" cy="764834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058A95-93EC-BC83-69ED-F4718791961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C5CF807-03DF-62E1-948E-407C987C3AFE}"/>
              </a:ext>
            </a:extLst>
          </p:cNvPr>
          <p:cNvSpPr/>
          <p:nvPr/>
        </p:nvSpPr>
        <p:spPr>
          <a:xfrm>
            <a:off x="12192004" y="1720359"/>
            <a:ext cx="5854330" cy="8229600"/>
          </a:xfrm>
          <a:custGeom>
            <a:avLst/>
            <a:gdLst/>
            <a:ahLst/>
            <a:cxnLst/>
            <a:rect l="l" t="t" r="r" b="b"/>
            <a:pathLst>
              <a:path w="5674305" h="8229600">
                <a:moveTo>
                  <a:pt x="0" y="0"/>
                </a:moveTo>
                <a:lnTo>
                  <a:pt x="5674304" y="0"/>
                </a:lnTo>
                <a:lnTo>
                  <a:pt x="5674304" y="8229600"/>
                </a:lnTo>
                <a:lnTo>
                  <a:pt x="0" y="8229600"/>
                </a:lnTo>
                <a:lnTo>
                  <a:pt x="0" y="0"/>
                </a:lnTo>
                <a:close/>
              </a:path>
            </a:pathLst>
          </a:custGeom>
          <a:blipFill>
            <a:blip r:embed="rId3">
              <a:alphaModFix amt="41000"/>
            </a:blip>
            <a:stretch>
              <a:fillRect l="-47992"/>
            </a:stretch>
          </a:blipFill>
        </p:spPr>
        <p:txBody>
          <a:bodyPr/>
          <a:lstStyle/>
          <a:p>
            <a:endParaRPr lang="en-US"/>
          </a:p>
        </p:txBody>
      </p:sp>
      <p:sp>
        <p:nvSpPr>
          <p:cNvPr id="3" name="AutoShape 3">
            <a:extLst>
              <a:ext uri="{FF2B5EF4-FFF2-40B4-BE49-F238E27FC236}">
                <a16:creationId xmlns:a16="http://schemas.microsoft.com/office/drawing/2014/main" id="{D17AFBF4-22A9-5E6B-1136-A44DC93B0877}"/>
              </a:ext>
            </a:extLst>
          </p:cNvPr>
          <p:cNvSpPr/>
          <p:nvPr/>
        </p:nvSpPr>
        <p:spPr>
          <a:xfrm flipH="1">
            <a:off x="11963400" y="1771882"/>
            <a:ext cx="0" cy="7653819"/>
          </a:xfrm>
          <a:prstGeom prst="line">
            <a:avLst/>
          </a:prstGeom>
          <a:ln w="38100" cap="flat">
            <a:solidFill>
              <a:srgbClr val="000000">
                <a:alpha val="35686"/>
              </a:srgbClr>
            </a:solidFill>
            <a:prstDash val="solid"/>
            <a:headEnd type="none" w="sm" len="sm"/>
            <a:tailEnd type="none" w="sm" len="sm"/>
          </a:ln>
        </p:spPr>
        <p:txBody>
          <a:bodyPr/>
          <a:lstStyle/>
          <a:p>
            <a:endParaRPr lang="en-US"/>
          </a:p>
        </p:txBody>
      </p:sp>
      <p:sp>
        <p:nvSpPr>
          <p:cNvPr id="5" name="TextBox 5">
            <a:extLst>
              <a:ext uri="{FF2B5EF4-FFF2-40B4-BE49-F238E27FC236}">
                <a16:creationId xmlns:a16="http://schemas.microsoft.com/office/drawing/2014/main" id="{78B2DFD5-4946-008D-3F21-D8A41E0E19FB}"/>
              </a:ext>
            </a:extLst>
          </p:cNvPr>
          <p:cNvSpPr txBox="1"/>
          <p:nvPr/>
        </p:nvSpPr>
        <p:spPr>
          <a:xfrm>
            <a:off x="2286002" y="121832"/>
            <a:ext cx="13715996" cy="728341"/>
          </a:xfrm>
          <a:prstGeom prst="rect">
            <a:avLst/>
          </a:prstGeom>
        </p:spPr>
        <p:txBody>
          <a:bodyPr wrap="square" lIns="0" tIns="0" rIns="0" bIns="0" rtlCol="0" anchor="t">
            <a:spAutoFit/>
          </a:bodyPr>
          <a:lstStyle/>
          <a:p>
            <a:pPr algn="ctr">
              <a:lnSpc>
                <a:spcPts val="6160"/>
              </a:lnSpc>
            </a:pPr>
            <a:r>
              <a:rPr lang="en-US" sz="4400" b="1" dirty="0">
                <a:solidFill>
                  <a:srgbClr val="000000"/>
                </a:solidFill>
                <a:latin typeface="Oswald Bold"/>
                <a:ea typeface="Oswald Bold"/>
                <a:cs typeface="Oswald Bold"/>
                <a:sym typeface="Oswald Bold"/>
              </a:rPr>
              <a:t>Equity Risk Index: Who’s Most Vulnerable Today</a:t>
            </a:r>
          </a:p>
        </p:txBody>
      </p:sp>
      <p:sp>
        <p:nvSpPr>
          <p:cNvPr id="6" name="TextBox 6">
            <a:extLst>
              <a:ext uri="{FF2B5EF4-FFF2-40B4-BE49-F238E27FC236}">
                <a16:creationId xmlns:a16="http://schemas.microsoft.com/office/drawing/2014/main" id="{48DEF057-1359-546D-C139-BC39CA72E6FA}"/>
              </a:ext>
            </a:extLst>
          </p:cNvPr>
          <p:cNvSpPr txBox="1"/>
          <p:nvPr/>
        </p:nvSpPr>
        <p:spPr>
          <a:xfrm>
            <a:off x="3390900" y="1022960"/>
            <a:ext cx="11506200" cy="370935"/>
          </a:xfrm>
          <a:prstGeom prst="rect">
            <a:avLst/>
          </a:prstGeom>
        </p:spPr>
        <p:txBody>
          <a:bodyPr wrap="square" lIns="0" tIns="0" rIns="0" bIns="0" rtlCol="0" anchor="t">
            <a:spAutoFit/>
          </a:bodyPr>
          <a:lstStyle/>
          <a:p>
            <a:pPr algn="ctr">
              <a:lnSpc>
                <a:spcPts val="3079"/>
              </a:lnSpc>
            </a:pPr>
            <a:r>
              <a:rPr lang="en-US" sz="2199" b="1" dirty="0">
                <a:solidFill>
                  <a:srgbClr val="000000"/>
                </a:solidFill>
                <a:latin typeface="Canva Sans Bold"/>
                <a:ea typeface="Canva Sans Bold"/>
                <a:cs typeface="Canva Sans Bold"/>
                <a:sym typeface="Canva Sans Bold"/>
              </a:rPr>
              <a:t>Composite burden indicators show Fresno as highest risk under current conditions</a:t>
            </a:r>
          </a:p>
        </p:txBody>
      </p:sp>
      <p:sp>
        <p:nvSpPr>
          <p:cNvPr id="7" name="TextBox 7">
            <a:extLst>
              <a:ext uri="{FF2B5EF4-FFF2-40B4-BE49-F238E27FC236}">
                <a16:creationId xmlns:a16="http://schemas.microsoft.com/office/drawing/2014/main" id="{77317478-802F-944A-917D-403128059A9B}"/>
              </a:ext>
            </a:extLst>
          </p:cNvPr>
          <p:cNvSpPr txBox="1"/>
          <p:nvPr/>
        </p:nvSpPr>
        <p:spPr>
          <a:xfrm>
            <a:off x="8000501" y="9756057"/>
            <a:ext cx="10045833" cy="379015"/>
          </a:xfrm>
          <a:prstGeom prst="rect">
            <a:avLst/>
          </a:prstGeom>
        </p:spPr>
        <p:txBody>
          <a:bodyPr lIns="0" tIns="0" rIns="0" bIns="0" rtlCol="0" anchor="t">
            <a:spAutoFit/>
          </a:bodyPr>
          <a:lstStyle/>
          <a:p>
            <a:pPr algn="ctr">
              <a:lnSpc>
                <a:spcPts val="3080"/>
              </a:lnSpc>
            </a:pPr>
            <a:r>
              <a:rPr lang="en-US" sz="2200" dirty="0">
                <a:solidFill>
                  <a:srgbClr val="000000"/>
                </a:solidFill>
                <a:latin typeface="Canva Sans"/>
                <a:ea typeface="Canva Sans"/>
                <a:cs typeface="Canva Sans"/>
                <a:sym typeface="Canva Sans"/>
              </a:rPr>
              <a:t>Sources: </a:t>
            </a:r>
            <a:r>
              <a:rPr lang="en-US" sz="2400" i="1" dirty="0"/>
              <a:t>CDC SVI, KFF Health Access, CPI Adjustment via FRED, USGS Water Data</a:t>
            </a:r>
            <a:r>
              <a:rPr lang="en-US" sz="2400" dirty="0"/>
              <a:t> </a:t>
            </a:r>
            <a:endParaRPr lang="en-US" sz="2200" dirty="0">
              <a:solidFill>
                <a:srgbClr val="000000"/>
              </a:solidFill>
              <a:latin typeface="Canva Sans"/>
              <a:ea typeface="Canva Sans"/>
              <a:cs typeface="Canva Sans"/>
              <a:sym typeface="Canva Sans"/>
            </a:endParaRPr>
          </a:p>
        </p:txBody>
      </p:sp>
      <p:sp>
        <p:nvSpPr>
          <p:cNvPr id="8" name="TextBox 8">
            <a:extLst>
              <a:ext uri="{FF2B5EF4-FFF2-40B4-BE49-F238E27FC236}">
                <a16:creationId xmlns:a16="http://schemas.microsoft.com/office/drawing/2014/main" id="{81DD1B89-F2A5-E64B-5FF0-43FB66323D5C}"/>
              </a:ext>
            </a:extLst>
          </p:cNvPr>
          <p:cNvSpPr txBox="1"/>
          <p:nvPr/>
        </p:nvSpPr>
        <p:spPr>
          <a:xfrm>
            <a:off x="12321736" y="1905472"/>
            <a:ext cx="5594865" cy="7386638"/>
          </a:xfrm>
          <a:prstGeom prst="rect">
            <a:avLst/>
          </a:prstGeom>
        </p:spPr>
        <p:txBody>
          <a:bodyPr wrap="square" lIns="0" tIns="0" rIns="0" bIns="0" rtlCol="0" anchor="t">
            <a:spAutoFit/>
          </a:bodyPr>
          <a:lstStyle/>
          <a:p>
            <a:pPr algn="ctr"/>
            <a:r>
              <a:rPr lang="en-US" sz="3200" i="1" dirty="0"/>
              <a:t>The </a:t>
            </a:r>
            <a:r>
              <a:rPr lang="en-US" sz="3200" b="1" i="1" dirty="0"/>
              <a:t>Equity Risk Index</a:t>
            </a:r>
            <a:r>
              <a:rPr lang="en-US" sz="3200" i="1" dirty="0"/>
              <a:t> is a composite of three indicators: Uninsured Rate </a:t>
            </a:r>
          </a:p>
          <a:p>
            <a:pPr algn="ctr"/>
            <a:r>
              <a:rPr lang="en-US" sz="3200" i="1" dirty="0"/>
              <a:t>CDC Social Vulnerability Index (SVI) </a:t>
            </a:r>
          </a:p>
          <a:p>
            <a:pPr algn="ctr"/>
            <a:r>
              <a:rPr lang="en-US" sz="3200" i="1" dirty="0"/>
              <a:t>CPI-Adjusted Water Use </a:t>
            </a:r>
          </a:p>
          <a:p>
            <a:pPr algn="ctr"/>
            <a:br>
              <a:rPr lang="en-US" sz="3200" i="1" dirty="0"/>
            </a:br>
            <a:r>
              <a:rPr lang="en-US" sz="3200" i="1" dirty="0"/>
              <a:t>Each variable was scaled 0–1 and averaged to produce a city-level score. </a:t>
            </a:r>
          </a:p>
          <a:p>
            <a:pPr algn="ctr"/>
            <a:br>
              <a:rPr lang="en-US" sz="3200" i="1" dirty="0"/>
            </a:br>
            <a:r>
              <a:rPr lang="en-US" sz="3200" b="1" i="1" dirty="0"/>
              <a:t>Fresno ranks highest in current vulnerability</a:t>
            </a:r>
            <a:r>
              <a:rPr lang="en-US" sz="3200" i="1" dirty="0"/>
              <a:t>. Houston follows, while Phoenix scores lowest — despite future growth concerns. </a:t>
            </a:r>
            <a:endParaRPr lang="en-US" sz="3000" i="1" dirty="0">
              <a:solidFill>
                <a:srgbClr val="000000"/>
              </a:solidFill>
              <a:latin typeface="Montserrat Italics"/>
              <a:ea typeface="Montserrat Italics"/>
              <a:cs typeface="Montserrat Italics"/>
              <a:sym typeface="Montserrat Italics"/>
            </a:endParaRPr>
          </a:p>
        </p:txBody>
      </p:sp>
      <p:pic>
        <p:nvPicPr>
          <p:cNvPr id="10" name="Picture 9">
            <a:extLst>
              <a:ext uri="{FF2B5EF4-FFF2-40B4-BE49-F238E27FC236}">
                <a16:creationId xmlns:a16="http://schemas.microsoft.com/office/drawing/2014/main" id="{B4732B7E-4D63-0358-91D9-33ECAC6F8712}"/>
              </a:ext>
            </a:extLst>
          </p:cNvPr>
          <p:cNvPicPr>
            <a:picLocks noChangeAspect="1"/>
          </p:cNvPicPr>
          <p:nvPr/>
        </p:nvPicPr>
        <p:blipFill>
          <a:blip r:embed="rId4"/>
          <a:stretch>
            <a:fillRect/>
          </a:stretch>
        </p:blipFill>
        <p:spPr>
          <a:xfrm>
            <a:off x="-27507" y="1891960"/>
            <a:ext cx="11946977" cy="7555284"/>
          </a:xfrm>
          <a:prstGeom prst="rect">
            <a:avLst/>
          </a:prstGeom>
        </p:spPr>
      </p:pic>
    </p:spTree>
    <p:extLst>
      <p:ext uri="{BB962C8B-B14F-4D97-AF65-F5344CB8AC3E}">
        <p14:creationId xmlns:p14="http://schemas.microsoft.com/office/powerpoint/2010/main" val="3321667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F98294-1F72-1091-D5C0-280EBE3C4EE2}"/>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1904E79-51C3-2C6A-53D3-AEB2E90840B7}"/>
              </a:ext>
            </a:extLst>
          </p:cNvPr>
          <p:cNvSpPr/>
          <p:nvPr/>
        </p:nvSpPr>
        <p:spPr>
          <a:xfrm>
            <a:off x="10972802" y="1720359"/>
            <a:ext cx="7073532" cy="8229600"/>
          </a:xfrm>
          <a:custGeom>
            <a:avLst/>
            <a:gdLst/>
            <a:ahLst/>
            <a:cxnLst/>
            <a:rect l="l" t="t" r="r" b="b"/>
            <a:pathLst>
              <a:path w="5674305" h="8229600">
                <a:moveTo>
                  <a:pt x="0" y="0"/>
                </a:moveTo>
                <a:lnTo>
                  <a:pt x="5674304" y="0"/>
                </a:lnTo>
                <a:lnTo>
                  <a:pt x="5674304" y="8229600"/>
                </a:lnTo>
                <a:lnTo>
                  <a:pt x="0" y="8229600"/>
                </a:lnTo>
                <a:lnTo>
                  <a:pt x="0" y="0"/>
                </a:lnTo>
                <a:close/>
              </a:path>
            </a:pathLst>
          </a:custGeom>
          <a:blipFill>
            <a:blip r:embed="rId3">
              <a:alphaModFix amt="41000"/>
            </a:blip>
            <a:stretch>
              <a:fillRect l="-47992"/>
            </a:stretch>
          </a:blipFill>
        </p:spPr>
        <p:txBody>
          <a:bodyPr/>
          <a:lstStyle/>
          <a:p>
            <a:endParaRPr lang="en-US"/>
          </a:p>
        </p:txBody>
      </p:sp>
      <p:sp>
        <p:nvSpPr>
          <p:cNvPr id="3" name="AutoShape 3">
            <a:extLst>
              <a:ext uri="{FF2B5EF4-FFF2-40B4-BE49-F238E27FC236}">
                <a16:creationId xmlns:a16="http://schemas.microsoft.com/office/drawing/2014/main" id="{7457669A-E9CB-D0AB-6CF3-0AD5D9D47F5B}"/>
              </a:ext>
            </a:extLst>
          </p:cNvPr>
          <p:cNvSpPr/>
          <p:nvPr/>
        </p:nvSpPr>
        <p:spPr>
          <a:xfrm flipH="1">
            <a:off x="10744198" y="1720359"/>
            <a:ext cx="0" cy="7653819"/>
          </a:xfrm>
          <a:prstGeom prst="line">
            <a:avLst/>
          </a:prstGeom>
          <a:ln w="38100" cap="flat">
            <a:solidFill>
              <a:srgbClr val="000000">
                <a:alpha val="35686"/>
              </a:srgbClr>
            </a:solidFill>
            <a:prstDash val="solid"/>
            <a:headEnd type="none" w="sm" len="sm"/>
            <a:tailEnd type="none" w="sm" len="sm"/>
          </a:ln>
        </p:spPr>
        <p:txBody>
          <a:bodyPr/>
          <a:lstStyle/>
          <a:p>
            <a:endParaRPr lang="en-US"/>
          </a:p>
        </p:txBody>
      </p:sp>
      <p:sp>
        <p:nvSpPr>
          <p:cNvPr id="5" name="TextBox 5">
            <a:extLst>
              <a:ext uri="{FF2B5EF4-FFF2-40B4-BE49-F238E27FC236}">
                <a16:creationId xmlns:a16="http://schemas.microsoft.com/office/drawing/2014/main" id="{CDFC52A6-E086-6964-BE07-71B47A57884C}"/>
              </a:ext>
            </a:extLst>
          </p:cNvPr>
          <p:cNvSpPr txBox="1"/>
          <p:nvPr/>
        </p:nvSpPr>
        <p:spPr>
          <a:xfrm>
            <a:off x="5370603" y="104383"/>
            <a:ext cx="7546794" cy="728341"/>
          </a:xfrm>
          <a:prstGeom prst="rect">
            <a:avLst/>
          </a:prstGeom>
        </p:spPr>
        <p:txBody>
          <a:bodyPr wrap="square" lIns="0" tIns="0" rIns="0" bIns="0" rtlCol="0" anchor="t">
            <a:spAutoFit/>
          </a:bodyPr>
          <a:lstStyle/>
          <a:p>
            <a:pPr algn="ctr">
              <a:lnSpc>
                <a:spcPts val="6160"/>
              </a:lnSpc>
            </a:pPr>
            <a:r>
              <a:rPr lang="en-US" sz="4400" b="1" dirty="0">
                <a:solidFill>
                  <a:srgbClr val="000000"/>
                </a:solidFill>
                <a:latin typeface="Oswald Bold"/>
                <a:ea typeface="Oswald Bold"/>
                <a:cs typeface="Oswald Bold"/>
                <a:sym typeface="Oswald Bold"/>
              </a:rPr>
              <a:t>Modeling What Drives Water Use</a:t>
            </a:r>
          </a:p>
        </p:txBody>
      </p:sp>
      <p:sp>
        <p:nvSpPr>
          <p:cNvPr id="6" name="TextBox 6">
            <a:extLst>
              <a:ext uri="{FF2B5EF4-FFF2-40B4-BE49-F238E27FC236}">
                <a16:creationId xmlns:a16="http://schemas.microsoft.com/office/drawing/2014/main" id="{551DBE3E-F72C-E6DB-D766-8CA0C6AD03DE}"/>
              </a:ext>
            </a:extLst>
          </p:cNvPr>
          <p:cNvSpPr txBox="1"/>
          <p:nvPr/>
        </p:nvSpPr>
        <p:spPr>
          <a:xfrm>
            <a:off x="4121084" y="973720"/>
            <a:ext cx="10045832" cy="370935"/>
          </a:xfrm>
          <a:prstGeom prst="rect">
            <a:avLst/>
          </a:prstGeom>
        </p:spPr>
        <p:txBody>
          <a:bodyPr wrap="square" lIns="0" tIns="0" rIns="0" bIns="0" rtlCol="0" anchor="t">
            <a:spAutoFit/>
          </a:bodyPr>
          <a:lstStyle/>
          <a:p>
            <a:pPr algn="ctr">
              <a:lnSpc>
                <a:spcPts val="3079"/>
              </a:lnSpc>
            </a:pPr>
            <a:r>
              <a:rPr lang="en-US" sz="2199" b="1" dirty="0">
                <a:solidFill>
                  <a:srgbClr val="000000"/>
                </a:solidFill>
                <a:latin typeface="Canva Sans Bold"/>
                <a:ea typeface="Canva Sans Bold"/>
                <a:cs typeface="Canva Sans Bold"/>
                <a:sym typeface="Canva Sans Bold"/>
              </a:rPr>
              <a:t>Linear regression identifies key socioeconomic and behavioral predictors</a:t>
            </a:r>
          </a:p>
        </p:txBody>
      </p:sp>
      <p:sp>
        <p:nvSpPr>
          <p:cNvPr id="7" name="TextBox 7">
            <a:extLst>
              <a:ext uri="{FF2B5EF4-FFF2-40B4-BE49-F238E27FC236}">
                <a16:creationId xmlns:a16="http://schemas.microsoft.com/office/drawing/2014/main" id="{937982A2-AB34-B4BE-D859-016882F6A197}"/>
              </a:ext>
            </a:extLst>
          </p:cNvPr>
          <p:cNvSpPr txBox="1"/>
          <p:nvPr/>
        </p:nvSpPr>
        <p:spPr>
          <a:xfrm>
            <a:off x="10058403" y="9744537"/>
            <a:ext cx="8229597" cy="379015"/>
          </a:xfrm>
          <a:prstGeom prst="rect">
            <a:avLst/>
          </a:prstGeom>
        </p:spPr>
        <p:txBody>
          <a:bodyPr wrap="square" lIns="0" tIns="0" rIns="0" bIns="0" rtlCol="0" anchor="t">
            <a:spAutoFit/>
          </a:bodyPr>
          <a:lstStyle/>
          <a:p>
            <a:pPr algn="ctr">
              <a:lnSpc>
                <a:spcPts val="3080"/>
              </a:lnSpc>
            </a:pPr>
            <a:r>
              <a:rPr lang="en-US" sz="2200" dirty="0">
                <a:solidFill>
                  <a:srgbClr val="000000"/>
                </a:solidFill>
                <a:latin typeface="Canva Sans"/>
                <a:ea typeface="Canva Sans"/>
                <a:cs typeface="Canva Sans"/>
                <a:sym typeface="Canva Sans"/>
              </a:rPr>
              <a:t>Model Notes: </a:t>
            </a:r>
            <a:r>
              <a:rPr lang="en-US" sz="2400" dirty="0"/>
              <a:t>Adjusted R² = 0.74 | p &lt; 0.05 for top features </a:t>
            </a:r>
            <a:endParaRPr lang="en-US" sz="2200" dirty="0">
              <a:solidFill>
                <a:srgbClr val="000000"/>
              </a:solidFill>
              <a:latin typeface="Canva Sans"/>
              <a:ea typeface="Canva Sans"/>
              <a:cs typeface="Canva Sans"/>
              <a:sym typeface="Canva Sans"/>
            </a:endParaRPr>
          </a:p>
        </p:txBody>
      </p:sp>
      <p:sp>
        <p:nvSpPr>
          <p:cNvPr id="8" name="TextBox 8">
            <a:extLst>
              <a:ext uri="{FF2B5EF4-FFF2-40B4-BE49-F238E27FC236}">
                <a16:creationId xmlns:a16="http://schemas.microsoft.com/office/drawing/2014/main" id="{6A296460-76AF-D35A-8521-A78A139F3DB5}"/>
              </a:ext>
            </a:extLst>
          </p:cNvPr>
          <p:cNvSpPr txBox="1"/>
          <p:nvPr/>
        </p:nvSpPr>
        <p:spPr>
          <a:xfrm>
            <a:off x="11050061" y="1845968"/>
            <a:ext cx="6919013" cy="7386638"/>
          </a:xfrm>
          <a:prstGeom prst="rect">
            <a:avLst/>
          </a:prstGeom>
        </p:spPr>
        <p:txBody>
          <a:bodyPr wrap="square" lIns="0" tIns="0" rIns="0" bIns="0" rtlCol="0" anchor="t">
            <a:spAutoFit/>
          </a:bodyPr>
          <a:lstStyle/>
          <a:p>
            <a:pPr algn="ctr"/>
            <a:r>
              <a:rPr lang="en-US" sz="3200" i="1" dirty="0"/>
              <a:t>This model predicts CPI-adjusted per capita water use using five variables: </a:t>
            </a:r>
          </a:p>
          <a:p>
            <a:pPr algn="ctr"/>
            <a:endParaRPr lang="en-US" sz="3200" i="1" dirty="0"/>
          </a:p>
          <a:p>
            <a:pPr marL="514350" indent="-514350">
              <a:buFont typeface="+mj-lt"/>
              <a:buAutoNum type="arabicPeriod"/>
            </a:pPr>
            <a:r>
              <a:rPr lang="en-US" sz="3200" i="1" dirty="0"/>
              <a:t>Poverty rate </a:t>
            </a:r>
          </a:p>
          <a:p>
            <a:pPr marL="514350" indent="-514350">
              <a:buFont typeface="+mj-lt"/>
              <a:buAutoNum type="arabicPeriod"/>
            </a:pPr>
            <a:r>
              <a:rPr lang="en-US" sz="3200" i="1" dirty="0"/>
              <a:t>Housing cost burden </a:t>
            </a:r>
          </a:p>
          <a:p>
            <a:pPr marL="514350" indent="-514350">
              <a:buFont typeface="+mj-lt"/>
              <a:buAutoNum type="arabicPeriod"/>
            </a:pPr>
            <a:r>
              <a:rPr lang="en-US" sz="3200" i="1" dirty="0"/>
              <a:t>Median income </a:t>
            </a:r>
          </a:p>
          <a:p>
            <a:pPr marL="514350" indent="-514350">
              <a:buFont typeface="+mj-lt"/>
              <a:buAutoNum type="arabicPeriod"/>
            </a:pPr>
            <a:r>
              <a:rPr lang="en-US" sz="3200" i="1" dirty="0"/>
              <a:t>Unemployment </a:t>
            </a:r>
          </a:p>
          <a:p>
            <a:pPr marL="514350" indent="-514350">
              <a:buFont typeface="+mj-lt"/>
              <a:buAutoNum type="arabicPeriod"/>
            </a:pPr>
            <a:r>
              <a:rPr lang="en-US" sz="3200" i="1" dirty="0"/>
              <a:t>Percentage uninsured </a:t>
            </a:r>
          </a:p>
          <a:p>
            <a:pPr algn="ctr"/>
            <a:br>
              <a:rPr lang="en-US" sz="3200" i="1" dirty="0"/>
            </a:br>
            <a:r>
              <a:rPr lang="en-US" sz="3200" b="1" i="1" dirty="0"/>
              <a:t>Housing cost burden</a:t>
            </a:r>
            <a:r>
              <a:rPr lang="en-US" sz="3200" i="1" dirty="0"/>
              <a:t> is the only positive driver — meaning as it rises, usage rises. </a:t>
            </a:r>
            <a:r>
              <a:rPr lang="en-US" sz="3200" b="1" dirty="0"/>
              <a:t>Poverty, income, and unemployment</a:t>
            </a:r>
            <a:r>
              <a:rPr lang="en-US" sz="3200" dirty="0"/>
              <a:t> all negatively correlate with usage, suggesting water rationing behavior among low-income communities. </a:t>
            </a:r>
            <a:endParaRPr lang="en-US" sz="3000" i="1" dirty="0">
              <a:solidFill>
                <a:srgbClr val="000000"/>
              </a:solidFill>
              <a:latin typeface="Montserrat Italics"/>
              <a:ea typeface="Montserrat Italics"/>
              <a:cs typeface="Montserrat Italics"/>
              <a:sym typeface="Montserrat Italics"/>
            </a:endParaRPr>
          </a:p>
        </p:txBody>
      </p:sp>
      <p:pic>
        <p:nvPicPr>
          <p:cNvPr id="4" name="Picture 3">
            <a:extLst>
              <a:ext uri="{FF2B5EF4-FFF2-40B4-BE49-F238E27FC236}">
                <a16:creationId xmlns:a16="http://schemas.microsoft.com/office/drawing/2014/main" id="{92E4AC24-65BD-FECE-34BF-A05501DF78A4}"/>
              </a:ext>
            </a:extLst>
          </p:cNvPr>
          <p:cNvPicPr>
            <a:picLocks noChangeAspect="1"/>
          </p:cNvPicPr>
          <p:nvPr/>
        </p:nvPicPr>
        <p:blipFill>
          <a:blip r:embed="rId4"/>
          <a:stretch>
            <a:fillRect/>
          </a:stretch>
        </p:blipFill>
        <p:spPr>
          <a:xfrm>
            <a:off x="134722" y="1720359"/>
            <a:ext cx="10609476" cy="7310434"/>
          </a:xfrm>
          <a:prstGeom prst="rect">
            <a:avLst/>
          </a:prstGeom>
        </p:spPr>
      </p:pic>
    </p:spTree>
    <p:extLst>
      <p:ext uri="{BB962C8B-B14F-4D97-AF65-F5344CB8AC3E}">
        <p14:creationId xmlns:p14="http://schemas.microsoft.com/office/powerpoint/2010/main" val="232103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DA5D2E-26A0-B11E-E18A-15FB0E8A816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B761BEF9-AEF4-7977-7355-8AC8D0F4BBEE}"/>
              </a:ext>
            </a:extLst>
          </p:cNvPr>
          <p:cNvSpPr/>
          <p:nvPr/>
        </p:nvSpPr>
        <p:spPr>
          <a:xfrm>
            <a:off x="10439403" y="2095500"/>
            <a:ext cx="7619997" cy="8229600"/>
          </a:xfrm>
          <a:custGeom>
            <a:avLst/>
            <a:gdLst/>
            <a:ahLst/>
            <a:cxnLst/>
            <a:rect l="l" t="t" r="r" b="b"/>
            <a:pathLst>
              <a:path w="5674305" h="8229600">
                <a:moveTo>
                  <a:pt x="0" y="0"/>
                </a:moveTo>
                <a:lnTo>
                  <a:pt x="5674304" y="0"/>
                </a:lnTo>
                <a:lnTo>
                  <a:pt x="5674304" y="8229600"/>
                </a:lnTo>
                <a:lnTo>
                  <a:pt x="0" y="8229600"/>
                </a:lnTo>
                <a:lnTo>
                  <a:pt x="0" y="0"/>
                </a:lnTo>
                <a:close/>
              </a:path>
            </a:pathLst>
          </a:custGeom>
          <a:blipFill>
            <a:blip r:embed="rId3">
              <a:alphaModFix amt="41000"/>
            </a:blip>
            <a:stretch>
              <a:fillRect l="-47992"/>
            </a:stretch>
          </a:blipFill>
        </p:spPr>
        <p:txBody>
          <a:bodyPr/>
          <a:lstStyle/>
          <a:p>
            <a:endParaRPr lang="en-US"/>
          </a:p>
        </p:txBody>
      </p:sp>
      <p:sp>
        <p:nvSpPr>
          <p:cNvPr id="3" name="AutoShape 3">
            <a:extLst>
              <a:ext uri="{FF2B5EF4-FFF2-40B4-BE49-F238E27FC236}">
                <a16:creationId xmlns:a16="http://schemas.microsoft.com/office/drawing/2014/main" id="{7C3054C9-C9EA-1EF0-920E-B35DAC3C3FD3}"/>
              </a:ext>
            </a:extLst>
          </p:cNvPr>
          <p:cNvSpPr/>
          <p:nvPr/>
        </p:nvSpPr>
        <p:spPr>
          <a:xfrm flipH="1">
            <a:off x="10058400" y="2116155"/>
            <a:ext cx="0" cy="7653819"/>
          </a:xfrm>
          <a:prstGeom prst="line">
            <a:avLst/>
          </a:prstGeom>
          <a:ln w="38100" cap="flat">
            <a:solidFill>
              <a:srgbClr val="000000">
                <a:alpha val="35686"/>
              </a:srgbClr>
            </a:solidFill>
            <a:prstDash val="solid"/>
            <a:headEnd type="none" w="sm" len="sm"/>
            <a:tailEnd type="none" w="sm" len="sm"/>
          </a:ln>
        </p:spPr>
        <p:txBody>
          <a:bodyPr/>
          <a:lstStyle/>
          <a:p>
            <a:endParaRPr lang="en-US"/>
          </a:p>
        </p:txBody>
      </p:sp>
      <p:sp>
        <p:nvSpPr>
          <p:cNvPr id="5" name="TextBox 5">
            <a:extLst>
              <a:ext uri="{FF2B5EF4-FFF2-40B4-BE49-F238E27FC236}">
                <a16:creationId xmlns:a16="http://schemas.microsoft.com/office/drawing/2014/main" id="{715FDE66-6360-2268-82BF-F14B71420245}"/>
              </a:ext>
            </a:extLst>
          </p:cNvPr>
          <p:cNvSpPr txBox="1"/>
          <p:nvPr/>
        </p:nvSpPr>
        <p:spPr>
          <a:xfrm>
            <a:off x="3162310" y="104383"/>
            <a:ext cx="11963379" cy="728341"/>
          </a:xfrm>
          <a:prstGeom prst="rect">
            <a:avLst/>
          </a:prstGeom>
        </p:spPr>
        <p:txBody>
          <a:bodyPr wrap="square" lIns="0" tIns="0" rIns="0" bIns="0" rtlCol="0" anchor="t">
            <a:spAutoFit/>
          </a:bodyPr>
          <a:lstStyle/>
          <a:p>
            <a:pPr algn="ctr">
              <a:lnSpc>
                <a:spcPts val="6160"/>
              </a:lnSpc>
            </a:pPr>
            <a:r>
              <a:rPr lang="en-US" sz="4400" b="1" dirty="0">
                <a:solidFill>
                  <a:srgbClr val="000000"/>
                </a:solidFill>
                <a:latin typeface="Oswald Bold"/>
                <a:ea typeface="Oswald Bold"/>
                <a:cs typeface="Oswald Bold"/>
                <a:sym typeface="Oswald Bold"/>
              </a:rPr>
              <a:t>Higher Housing Costs = Higher Predicted Water Use</a:t>
            </a:r>
          </a:p>
        </p:txBody>
      </p:sp>
      <p:sp>
        <p:nvSpPr>
          <p:cNvPr id="6" name="TextBox 6">
            <a:extLst>
              <a:ext uri="{FF2B5EF4-FFF2-40B4-BE49-F238E27FC236}">
                <a16:creationId xmlns:a16="http://schemas.microsoft.com/office/drawing/2014/main" id="{09083B15-243E-F46F-D74C-E60B36EB58FB}"/>
              </a:ext>
            </a:extLst>
          </p:cNvPr>
          <p:cNvSpPr txBox="1"/>
          <p:nvPr/>
        </p:nvSpPr>
        <p:spPr>
          <a:xfrm>
            <a:off x="3446300" y="973720"/>
            <a:ext cx="11395397" cy="370935"/>
          </a:xfrm>
          <a:prstGeom prst="rect">
            <a:avLst/>
          </a:prstGeom>
        </p:spPr>
        <p:txBody>
          <a:bodyPr wrap="square" lIns="0" tIns="0" rIns="0" bIns="0" rtlCol="0" anchor="t">
            <a:spAutoFit/>
          </a:bodyPr>
          <a:lstStyle/>
          <a:p>
            <a:pPr algn="ctr">
              <a:lnSpc>
                <a:spcPts val="3079"/>
              </a:lnSpc>
            </a:pPr>
            <a:r>
              <a:rPr lang="en-US" sz="2199" b="1" dirty="0">
                <a:solidFill>
                  <a:srgbClr val="000000"/>
                </a:solidFill>
                <a:latin typeface="Canva Sans Bold"/>
                <a:ea typeface="Canva Sans Bold"/>
                <a:cs typeface="Canva Sans Bold"/>
                <a:sym typeface="Canva Sans Bold"/>
              </a:rPr>
              <a:t>Partial dependence isolates the effects of housing burden on water consumption</a:t>
            </a:r>
          </a:p>
        </p:txBody>
      </p:sp>
      <p:sp>
        <p:nvSpPr>
          <p:cNvPr id="8" name="TextBox 8">
            <a:extLst>
              <a:ext uri="{FF2B5EF4-FFF2-40B4-BE49-F238E27FC236}">
                <a16:creationId xmlns:a16="http://schemas.microsoft.com/office/drawing/2014/main" id="{6E0F2070-C89E-D04D-A930-A848982CFC48}"/>
              </a:ext>
            </a:extLst>
          </p:cNvPr>
          <p:cNvSpPr txBox="1"/>
          <p:nvPr/>
        </p:nvSpPr>
        <p:spPr>
          <a:xfrm>
            <a:off x="10655433" y="2264991"/>
            <a:ext cx="7246237" cy="7514237"/>
          </a:xfrm>
          <a:prstGeom prst="rect">
            <a:avLst/>
          </a:prstGeom>
        </p:spPr>
        <p:txBody>
          <a:bodyPr wrap="square" lIns="0" tIns="0" rIns="0" bIns="0" rtlCol="0" anchor="t">
            <a:spAutoFit/>
          </a:bodyPr>
          <a:lstStyle/>
          <a:p>
            <a:pPr algn="ctr">
              <a:lnSpc>
                <a:spcPts val="4200"/>
              </a:lnSpc>
              <a:spcBef>
                <a:spcPct val="0"/>
              </a:spcBef>
            </a:pPr>
            <a:r>
              <a:rPr lang="en-US" sz="3200" i="1" dirty="0"/>
              <a:t>A partial dependence plot shows the </a:t>
            </a:r>
            <a:r>
              <a:rPr lang="en-US" sz="3200" b="1" i="1" dirty="0"/>
              <a:t>isolated effect of one variable</a:t>
            </a:r>
            <a:r>
              <a:rPr lang="en-US" sz="3200" i="1" dirty="0"/>
              <a:t> on the predicted outcome — in this case, how housing cost burden influences CPI-adjusted water use. </a:t>
            </a:r>
          </a:p>
          <a:p>
            <a:pPr algn="ctr">
              <a:lnSpc>
                <a:spcPts val="4200"/>
              </a:lnSpc>
              <a:spcBef>
                <a:spcPct val="0"/>
              </a:spcBef>
            </a:pPr>
            <a:br>
              <a:rPr lang="en-US" sz="3200" i="1" dirty="0"/>
            </a:br>
            <a:r>
              <a:rPr lang="en-US" sz="3200" i="1" dirty="0"/>
              <a:t>The positive slope means that </a:t>
            </a:r>
            <a:r>
              <a:rPr lang="en-US" sz="3200" b="1" i="1" dirty="0"/>
              <a:t>as the percentage of residents facing housing cost burdens increases, predicted water use also increases</a:t>
            </a:r>
            <a:r>
              <a:rPr lang="en-US" sz="3200" i="1" dirty="0"/>
              <a:t>. </a:t>
            </a:r>
          </a:p>
          <a:p>
            <a:pPr algn="ctr">
              <a:lnSpc>
                <a:spcPts val="4200"/>
              </a:lnSpc>
              <a:spcBef>
                <a:spcPct val="0"/>
              </a:spcBef>
            </a:pPr>
            <a:br>
              <a:rPr lang="en-US" sz="3200" i="1" dirty="0"/>
            </a:br>
            <a:r>
              <a:rPr lang="en-US" sz="3200" i="1" dirty="0"/>
              <a:t>This may reflect infrastructure inefficiency, limited access to modern appliances, or legacy housing issues in high-burden areas. </a:t>
            </a:r>
          </a:p>
        </p:txBody>
      </p:sp>
      <p:sp>
        <p:nvSpPr>
          <p:cNvPr id="9" name="TextBox 9">
            <a:extLst>
              <a:ext uri="{FF2B5EF4-FFF2-40B4-BE49-F238E27FC236}">
                <a16:creationId xmlns:a16="http://schemas.microsoft.com/office/drawing/2014/main" id="{99CA0D5D-27E7-C485-5F1F-4B7520C61F03}"/>
              </a:ext>
            </a:extLst>
          </p:cNvPr>
          <p:cNvSpPr txBox="1"/>
          <p:nvPr/>
        </p:nvSpPr>
        <p:spPr>
          <a:xfrm>
            <a:off x="635173" y="9574483"/>
            <a:ext cx="9067789" cy="282129"/>
          </a:xfrm>
          <a:prstGeom prst="rect">
            <a:avLst/>
          </a:prstGeom>
        </p:spPr>
        <p:txBody>
          <a:bodyPr wrap="square" lIns="0" tIns="0" rIns="0" bIns="0" rtlCol="0" anchor="t">
            <a:spAutoFit/>
          </a:bodyPr>
          <a:lstStyle/>
          <a:p>
            <a:pPr algn="ctr">
              <a:lnSpc>
                <a:spcPts val="2239"/>
              </a:lnSpc>
              <a:spcBef>
                <a:spcPct val="0"/>
              </a:spcBef>
            </a:pPr>
            <a:r>
              <a:rPr lang="en-US" sz="2000" b="1" dirty="0"/>
              <a:t>These insights reinforce why housing cost is the strongest positive driver in our model</a:t>
            </a:r>
            <a:r>
              <a:rPr lang="en-US" sz="1600" i="1" dirty="0"/>
              <a:t>.</a:t>
            </a:r>
            <a:endParaRPr lang="en-US" sz="1599" b="1" dirty="0">
              <a:solidFill>
                <a:srgbClr val="000000"/>
              </a:solidFill>
              <a:latin typeface="Montserrat Bold"/>
              <a:ea typeface="Montserrat Bold"/>
              <a:cs typeface="Montserrat Bold"/>
              <a:sym typeface="Montserrat Bold"/>
            </a:endParaRPr>
          </a:p>
        </p:txBody>
      </p:sp>
      <p:pic>
        <p:nvPicPr>
          <p:cNvPr id="10" name="Picture 9">
            <a:extLst>
              <a:ext uri="{FF2B5EF4-FFF2-40B4-BE49-F238E27FC236}">
                <a16:creationId xmlns:a16="http://schemas.microsoft.com/office/drawing/2014/main" id="{52A9D03E-7339-10F9-2F68-258EE4B8D5D5}"/>
              </a:ext>
            </a:extLst>
          </p:cNvPr>
          <p:cNvPicPr>
            <a:picLocks noChangeAspect="1"/>
          </p:cNvPicPr>
          <p:nvPr/>
        </p:nvPicPr>
        <p:blipFill>
          <a:blip r:embed="rId4"/>
          <a:stretch>
            <a:fillRect/>
          </a:stretch>
        </p:blipFill>
        <p:spPr>
          <a:xfrm>
            <a:off x="16795" y="2068620"/>
            <a:ext cx="9813004" cy="7570680"/>
          </a:xfrm>
          <a:prstGeom prst="rect">
            <a:avLst/>
          </a:prstGeom>
        </p:spPr>
      </p:pic>
    </p:spTree>
    <p:extLst>
      <p:ext uri="{BB962C8B-B14F-4D97-AF65-F5344CB8AC3E}">
        <p14:creationId xmlns:p14="http://schemas.microsoft.com/office/powerpoint/2010/main" val="21395397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59D85E-9B24-6E44-474A-A27A81AB6E7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5ACB34F-05AD-A88F-45D8-30526E596E92}"/>
              </a:ext>
            </a:extLst>
          </p:cNvPr>
          <p:cNvSpPr/>
          <p:nvPr/>
        </p:nvSpPr>
        <p:spPr>
          <a:xfrm>
            <a:off x="11125200" y="1926302"/>
            <a:ext cx="7067990" cy="8229600"/>
          </a:xfrm>
          <a:custGeom>
            <a:avLst/>
            <a:gdLst/>
            <a:ahLst/>
            <a:cxnLst/>
            <a:rect l="l" t="t" r="r" b="b"/>
            <a:pathLst>
              <a:path w="5674305" h="8229600">
                <a:moveTo>
                  <a:pt x="0" y="0"/>
                </a:moveTo>
                <a:lnTo>
                  <a:pt x="5674304" y="0"/>
                </a:lnTo>
                <a:lnTo>
                  <a:pt x="5674304" y="8229600"/>
                </a:lnTo>
                <a:lnTo>
                  <a:pt x="0" y="8229600"/>
                </a:lnTo>
                <a:lnTo>
                  <a:pt x="0" y="0"/>
                </a:lnTo>
                <a:close/>
              </a:path>
            </a:pathLst>
          </a:custGeom>
          <a:blipFill>
            <a:blip r:embed="rId3">
              <a:alphaModFix amt="41000"/>
            </a:blip>
            <a:stretch>
              <a:fillRect l="-47992"/>
            </a:stretch>
          </a:blipFill>
        </p:spPr>
        <p:txBody>
          <a:bodyPr/>
          <a:lstStyle/>
          <a:p>
            <a:endParaRPr lang="en-US"/>
          </a:p>
        </p:txBody>
      </p:sp>
      <p:sp>
        <p:nvSpPr>
          <p:cNvPr id="3" name="AutoShape 3">
            <a:extLst>
              <a:ext uri="{FF2B5EF4-FFF2-40B4-BE49-F238E27FC236}">
                <a16:creationId xmlns:a16="http://schemas.microsoft.com/office/drawing/2014/main" id="{91D30B94-2E35-1599-BFC3-DA9E49ABB05D}"/>
              </a:ext>
            </a:extLst>
          </p:cNvPr>
          <p:cNvSpPr/>
          <p:nvPr/>
        </p:nvSpPr>
        <p:spPr>
          <a:xfrm flipH="1">
            <a:off x="10976107" y="1905472"/>
            <a:ext cx="0" cy="7653819"/>
          </a:xfrm>
          <a:prstGeom prst="line">
            <a:avLst/>
          </a:prstGeom>
          <a:ln w="38100" cap="flat">
            <a:solidFill>
              <a:srgbClr val="000000">
                <a:alpha val="35686"/>
              </a:srgbClr>
            </a:solidFill>
            <a:prstDash val="solid"/>
            <a:headEnd type="none" w="sm" len="sm"/>
            <a:tailEnd type="none" w="sm" len="sm"/>
          </a:ln>
        </p:spPr>
        <p:txBody>
          <a:bodyPr/>
          <a:lstStyle/>
          <a:p>
            <a:endParaRPr lang="en-US"/>
          </a:p>
        </p:txBody>
      </p:sp>
      <p:sp>
        <p:nvSpPr>
          <p:cNvPr id="5" name="TextBox 5">
            <a:extLst>
              <a:ext uri="{FF2B5EF4-FFF2-40B4-BE49-F238E27FC236}">
                <a16:creationId xmlns:a16="http://schemas.microsoft.com/office/drawing/2014/main" id="{5F3588C8-DF1D-2BEC-DB0A-F4585B69B681}"/>
              </a:ext>
            </a:extLst>
          </p:cNvPr>
          <p:cNvSpPr txBox="1"/>
          <p:nvPr/>
        </p:nvSpPr>
        <p:spPr>
          <a:xfrm>
            <a:off x="3200404" y="100496"/>
            <a:ext cx="10522592" cy="728341"/>
          </a:xfrm>
          <a:prstGeom prst="rect">
            <a:avLst/>
          </a:prstGeom>
        </p:spPr>
        <p:txBody>
          <a:bodyPr wrap="square" lIns="0" tIns="0" rIns="0" bIns="0" rtlCol="0" anchor="t">
            <a:spAutoFit/>
          </a:bodyPr>
          <a:lstStyle/>
          <a:p>
            <a:pPr algn="ctr">
              <a:lnSpc>
                <a:spcPts val="6160"/>
              </a:lnSpc>
            </a:pPr>
            <a:r>
              <a:rPr lang="en-US" sz="4400" b="1" dirty="0">
                <a:solidFill>
                  <a:srgbClr val="000000"/>
                </a:solidFill>
                <a:latin typeface="Oswald Bold"/>
                <a:ea typeface="Oswald Bold"/>
                <a:cs typeface="Oswald Bold"/>
                <a:sym typeface="Oswald Bold"/>
              </a:rPr>
              <a:t>Equity Risk Worsens with Insurance Gaps</a:t>
            </a:r>
          </a:p>
        </p:txBody>
      </p:sp>
      <p:sp>
        <p:nvSpPr>
          <p:cNvPr id="6" name="TextBox 6">
            <a:extLst>
              <a:ext uri="{FF2B5EF4-FFF2-40B4-BE49-F238E27FC236}">
                <a16:creationId xmlns:a16="http://schemas.microsoft.com/office/drawing/2014/main" id="{3F6290B4-EF84-C50A-567F-B24A61568E5C}"/>
              </a:ext>
            </a:extLst>
          </p:cNvPr>
          <p:cNvSpPr txBox="1"/>
          <p:nvPr/>
        </p:nvSpPr>
        <p:spPr>
          <a:xfrm>
            <a:off x="3086116" y="969833"/>
            <a:ext cx="10751167" cy="370935"/>
          </a:xfrm>
          <a:prstGeom prst="rect">
            <a:avLst/>
          </a:prstGeom>
        </p:spPr>
        <p:txBody>
          <a:bodyPr wrap="square" lIns="0" tIns="0" rIns="0" bIns="0" rtlCol="0" anchor="t">
            <a:spAutoFit/>
          </a:bodyPr>
          <a:lstStyle/>
          <a:p>
            <a:pPr algn="ctr">
              <a:lnSpc>
                <a:spcPts val="3079"/>
              </a:lnSpc>
            </a:pPr>
            <a:r>
              <a:rPr lang="en-US" sz="2199" b="1" dirty="0">
                <a:solidFill>
                  <a:srgbClr val="000000"/>
                </a:solidFill>
                <a:latin typeface="Canva Sans Bold"/>
                <a:ea typeface="Canva Sans Bold"/>
                <a:cs typeface="Canva Sans Bold"/>
                <a:sym typeface="Canva Sans Bold"/>
              </a:rPr>
              <a:t>A 10% rise in uninsured population amplifies systemic risk in vulnerable cities</a:t>
            </a:r>
          </a:p>
        </p:txBody>
      </p:sp>
      <p:sp>
        <p:nvSpPr>
          <p:cNvPr id="8" name="TextBox 8">
            <a:extLst>
              <a:ext uri="{FF2B5EF4-FFF2-40B4-BE49-F238E27FC236}">
                <a16:creationId xmlns:a16="http://schemas.microsoft.com/office/drawing/2014/main" id="{D7809612-93D9-27B6-B86F-40A8E81A4262}"/>
              </a:ext>
            </a:extLst>
          </p:cNvPr>
          <p:cNvSpPr txBox="1"/>
          <p:nvPr/>
        </p:nvSpPr>
        <p:spPr>
          <a:xfrm>
            <a:off x="11339779" y="2141840"/>
            <a:ext cx="6735386" cy="7386638"/>
          </a:xfrm>
          <a:prstGeom prst="rect">
            <a:avLst/>
          </a:prstGeom>
        </p:spPr>
        <p:txBody>
          <a:bodyPr wrap="square" lIns="0" tIns="0" rIns="0" bIns="0" rtlCol="0" anchor="t">
            <a:spAutoFit/>
          </a:bodyPr>
          <a:lstStyle/>
          <a:p>
            <a:pPr algn="ctr"/>
            <a:r>
              <a:rPr lang="en-US" sz="3200" i="1" dirty="0"/>
              <a:t>This simulation models what happens if the </a:t>
            </a:r>
            <a:r>
              <a:rPr lang="en-US" sz="3200" b="1" i="1" dirty="0"/>
              <a:t>uninsured rate increases by 10%</a:t>
            </a:r>
            <a:r>
              <a:rPr lang="en-US" sz="3200" i="1" dirty="0"/>
              <a:t>, reflecting a shock such as economic recession, climate-driven migration, or loss of coverage access. </a:t>
            </a:r>
          </a:p>
          <a:p>
            <a:pPr algn="ctr"/>
            <a:br>
              <a:rPr lang="en-US" sz="3200" i="1" dirty="0"/>
            </a:br>
            <a:r>
              <a:rPr lang="en-US" sz="3200" i="1" dirty="0"/>
              <a:t>The </a:t>
            </a:r>
            <a:r>
              <a:rPr lang="en-US" sz="3200" b="1" i="1" dirty="0"/>
              <a:t>impact is not equal</a:t>
            </a:r>
            <a:r>
              <a:rPr lang="en-US" sz="3200" i="1" dirty="0"/>
              <a:t>: Fresno’s already high equity risk </a:t>
            </a:r>
            <a:r>
              <a:rPr lang="en-US" sz="3200" b="1" i="1" dirty="0"/>
              <a:t>spikes sharply</a:t>
            </a:r>
            <a:r>
              <a:rPr lang="en-US" sz="3200" i="1" dirty="0"/>
              <a:t> </a:t>
            </a:r>
          </a:p>
          <a:p>
            <a:pPr algn="ctr"/>
            <a:r>
              <a:rPr lang="en-US" sz="3200" i="1" dirty="0"/>
              <a:t>Houston’s index also increases, though less steeply Phoenix shows the lowest sensitivity to this scenario </a:t>
            </a:r>
          </a:p>
          <a:p>
            <a:pPr algn="ctr"/>
            <a:br>
              <a:rPr lang="en-US" sz="3200" i="1" dirty="0"/>
            </a:br>
            <a:r>
              <a:rPr lang="en-US" sz="3200" i="1" dirty="0"/>
              <a:t>This highlights the </a:t>
            </a:r>
            <a:r>
              <a:rPr lang="en-US" sz="3200" b="1" i="1" dirty="0"/>
              <a:t>importance of insurance access</a:t>
            </a:r>
            <a:r>
              <a:rPr lang="en-US" sz="3200" i="1" dirty="0"/>
              <a:t> as a buffer during climate-linked resource strain.</a:t>
            </a:r>
            <a:endParaRPr lang="en-US" sz="3000" i="1" dirty="0">
              <a:solidFill>
                <a:srgbClr val="000000"/>
              </a:solidFill>
              <a:latin typeface="Montserrat Italics"/>
              <a:ea typeface="Montserrat Italics"/>
              <a:cs typeface="Montserrat Italics"/>
              <a:sym typeface="Montserrat Italics"/>
            </a:endParaRPr>
          </a:p>
        </p:txBody>
      </p:sp>
      <p:pic>
        <p:nvPicPr>
          <p:cNvPr id="4" name="Picture 3">
            <a:extLst>
              <a:ext uri="{FF2B5EF4-FFF2-40B4-BE49-F238E27FC236}">
                <a16:creationId xmlns:a16="http://schemas.microsoft.com/office/drawing/2014/main" id="{C83A3A99-5B10-A3CD-CA44-29C971B08DFE}"/>
              </a:ext>
            </a:extLst>
          </p:cNvPr>
          <p:cNvPicPr>
            <a:picLocks noChangeAspect="1"/>
          </p:cNvPicPr>
          <p:nvPr/>
        </p:nvPicPr>
        <p:blipFill>
          <a:blip r:embed="rId4"/>
          <a:stretch>
            <a:fillRect/>
          </a:stretch>
        </p:blipFill>
        <p:spPr>
          <a:xfrm>
            <a:off x="212835" y="1841870"/>
            <a:ext cx="10751162" cy="7986578"/>
          </a:xfrm>
          <a:prstGeom prst="rect">
            <a:avLst/>
          </a:prstGeom>
        </p:spPr>
      </p:pic>
    </p:spTree>
    <p:extLst>
      <p:ext uri="{BB962C8B-B14F-4D97-AF65-F5344CB8AC3E}">
        <p14:creationId xmlns:p14="http://schemas.microsoft.com/office/powerpoint/2010/main" val="2703449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85868C-2ADD-B41D-B62A-FAF2EE3F014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1E40B52-EEAF-F4D1-F08B-FEA84E132B18}"/>
              </a:ext>
            </a:extLst>
          </p:cNvPr>
          <p:cNvSpPr/>
          <p:nvPr/>
        </p:nvSpPr>
        <p:spPr>
          <a:xfrm>
            <a:off x="10744201" y="2095500"/>
            <a:ext cx="7302133" cy="8229600"/>
          </a:xfrm>
          <a:custGeom>
            <a:avLst/>
            <a:gdLst/>
            <a:ahLst/>
            <a:cxnLst/>
            <a:rect l="l" t="t" r="r" b="b"/>
            <a:pathLst>
              <a:path w="5674305" h="8229600">
                <a:moveTo>
                  <a:pt x="0" y="0"/>
                </a:moveTo>
                <a:lnTo>
                  <a:pt x="5674304" y="0"/>
                </a:lnTo>
                <a:lnTo>
                  <a:pt x="5674304" y="8229600"/>
                </a:lnTo>
                <a:lnTo>
                  <a:pt x="0" y="8229600"/>
                </a:lnTo>
                <a:lnTo>
                  <a:pt x="0" y="0"/>
                </a:lnTo>
                <a:close/>
              </a:path>
            </a:pathLst>
          </a:custGeom>
          <a:blipFill>
            <a:blip r:embed="rId3">
              <a:alphaModFix amt="41000"/>
            </a:blip>
            <a:stretch>
              <a:fillRect l="-47992"/>
            </a:stretch>
          </a:blipFill>
        </p:spPr>
        <p:txBody>
          <a:bodyPr/>
          <a:lstStyle/>
          <a:p>
            <a:endParaRPr lang="en-US"/>
          </a:p>
        </p:txBody>
      </p:sp>
      <p:sp>
        <p:nvSpPr>
          <p:cNvPr id="3" name="AutoShape 3">
            <a:extLst>
              <a:ext uri="{FF2B5EF4-FFF2-40B4-BE49-F238E27FC236}">
                <a16:creationId xmlns:a16="http://schemas.microsoft.com/office/drawing/2014/main" id="{41E6D6CC-B7F1-D405-29F7-FE9FB4F02AAA}"/>
              </a:ext>
            </a:extLst>
          </p:cNvPr>
          <p:cNvSpPr/>
          <p:nvPr/>
        </p:nvSpPr>
        <p:spPr>
          <a:xfrm flipH="1">
            <a:off x="10363200" y="2061681"/>
            <a:ext cx="0" cy="7653819"/>
          </a:xfrm>
          <a:prstGeom prst="line">
            <a:avLst/>
          </a:prstGeom>
          <a:ln w="38100" cap="flat">
            <a:solidFill>
              <a:srgbClr val="000000">
                <a:alpha val="35686"/>
              </a:srgbClr>
            </a:solidFill>
            <a:prstDash val="solid"/>
            <a:headEnd type="none" w="sm" len="sm"/>
            <a:tailEnd type="none" w="sm" len="sm"/>
          </a:ln>
        </p:spPr>
        <p:txBody>
          <a:bodyPr/>
          <a:lstStyle/>
          <a:p>
            <a:endParaRPr lang="en-US"/>
          </a:p>
        </p:txBody>
      </p:sp>
      <p:sp>
        <p:nvSpPr>
          <p:cNvPr id="5" name="TextBox 5">
            <a:extLst>
              <a:ext uri="{FF2B5EF4-FFF2-40B4-BE49-F238E27FC236}">
                <a16:creationId xmlns:a16="http://schemas.microsoft.com/office/drawing/2014/main" id="{A8030B2C-0D64-0D45-9D4F-8C29C9120546}"/>
              </a:ext>
            </a:extLst>
          </p:cNvPr>
          <p:cNvSpPr txBox="1"/>
          <p:nvPr/>
        </p:nvSpPr>
        <p:spPr>
          <a:xfrm>
            <a:off x="2514600" y="122433"/>
            <a:ext cx="13258799" cy="728341"/>
          </a:xfrm>
          <a:prstGeom prst="rect">
            <a:avLst/>
          </a:prstGeom>
        </p:spPr>
        <p:txBody>
          <a:bodyPr wrap="square" lIns="0" tIns="0" rIns="0" bIns="0" rtlCol="0" anchor="t">
            <a:spAutoFit/>
          </a:bodyPr>
          <a:lstStyle/>
          <a:p>
            <a:pPr algn="ctr">
              <a:lnSpc>
                <a:spcPts val="6160"/>
              </a:lnSpc>
            </a:pPr>
            <a:r>
              <a:rPr lang="en-US" sz="4400" b="1" dirty="0">
                <a:solidFill>
                  <a:srgbClr val="000000"/>
                </a:solidFill>
                <a:latin typeface="Oswald Bold"/>
                <a:ea typeface="Oswald Bold"/>
                <a:cs typeface="Oswald Bold"/>
                <a:sym typeface="Oswald Bold"/>
              </a:rPr>
              <a:t>Water Demand Is Forecasted to Outpace Equity Capacity</a:t>
            </a:r>
          </a:p>
        </p:txBody>
      </p:sp>
      <p:sp>
        <p:nvSpPr>
          <p:cNvPr id="6" name="TextBox 6">
            <a:extLst>
              <a:ext uri="{FF2B5EF4-FFF2-40B4-BE49-F238E27FC236}">
                <a16:creationId xmlns:a16="http://schemas.microsoft.com/office/drawing/2014/main" id="{66BC1642-25A7-2FF0-4C7E-DC4CB5926567}"/>
              </a:ext>
            </a:extLst>
          </p:cNvPr>
          <p:cNvSpPr txBox="1"/>
          <p:nvPr/>
        </p:nvSpPr>
        <p:spPr>
          <a:xfrm>
            <a:off x="2667000" y="923329"/>
            <a:ext cx="12953998" cy="370935"/>
          </a:xfrm>
          <a:prstGeom prst="rect">
            <a:avLst/>
          </a:prstGeom>
        </p:spPr>
        <p:txBody>
          <a:bodyPr wrap="square" lIns="0" tIns="0" rIns="0" bIns="0" rtlCol="0" anchor="t">
            <a:spAutoFit/>
          </a:bodyPr>
          <a:lstStyle/>
          <a:p>
            <a:pPr algn="ctr">
              <a:lnSpc>
                <a:spcPts val="3079"/>
              </a:lnSpc>
            </a:pPr>
            <a:r>
              <a:rPr lang="en-US" sz="2199" b="1" dirty="0">
                <a:solidFill>
                  <a:srgbClr val="000000"/>
                </a:solidFill>
                <a:latin typeface="Canva Sans Bold"/>
                <a:ea typeface="Canva Sans Bold"/>
                <a:cs typeface="Canva Sans Bold"/>
                <a:sym typeface="Canva Sans Bold"/>
              </a:rPr>
              <a:t>Projected withdrawals suggest unsustainable usage patterns, especially for high-burden cities</a:t>
            </a:r>
          </a:p>
        </p:txBody>
      </p:sp>
      <p:sp>
        <p:nvSpPr>
          <p:cNvPr id="7" name="TextBox 7">
            <a:extLst>
              <a:ext uri="{FF2B5EF4-FFF2-40B4-BE49-F238E27FC236}">
                <a16:creationId xmlns:a16="http://schemas.microsoft.com/office/drawing/2014/main" id="{F8B0EF6A-CD0E-93B1-F04C-904519AA536D}"/>
              </a:ext>
            </a:extLst>
          </p:cNvPr>
          <p:cNvSpPr txBox="1"/>
          <p:nvPr/>
        </p:nvSpPr>
        <p:spPr>
          <a:xfrm>
            <a:off x="8242167" y="9744537"/>
            <a:ext cx="10045833" cy="379015"/>
          </a:xfrm>
          <a:prstGeom prst="rect">
            <a:avLst/>
          </a:prstGeom>
        </p:spPr>
        <p:txBody>
          <a:bodyPr lIns="0" tIns="0" rIns="0" bIns="0" rtlCol="0" anchor="t">
            <a:spAutoFit/>
          </a:bodyPr>
          <a:lstStyle/>
          <a:p>
            <a:pPr algn="ctr">
              <a:lnSpc>
                <a:spcPts val="3080"/>
              </a:lnSpc>
            </a:pPr>
            <a:r>
              <a:rPr lang="en-US" sz="2400" i="1" dirty="0"/>
              <a:t>Model forecast: Linear regression + risk-weighted adjustment (2025–2050)</a:t>
            </a:r>
            <a:endParaRPr lang="en-US" sz="2200" dirty="0">
              <a:solidFill>
                <a:srgbClr val="000000"/>
              </a:solidFill>
              <a:latin typeface="Canva Sans"/>
              <a:ea typeface="Canva Sans"/>
              <a:cs typeface="Canva Sans"/>
              <a:sym typeface="Canva Sans"/>
            </a:endParaRPr>
          </a:p>
        </p:txBody>
      </p:sp>
      <p:sp>
        <p:nvSpPr>
          <p:cNvPr id="8" name="TextBox 8">
            <a:extLst>
              <a:ext uri="{FF2B5EF4-FFF2-40B4-BE49-F238E27FC236}">
                <a16:creationId xmlns:a16="http://schemas.microsoft.com/office/drawing/2014/main" id="{33CCB228-97DE-FD5C-B5E9-1579AC63B56B}"/>
              </a:ext>
            </a:extLst>
          </p:cNvPr>
          <p:cNvSpPr txBox="1"/>
          <p:nvPr/>
        </p:nvSpPr>
        <p:spPr>
          <a:xfrm>
            <a:off x="10744200" y="2208011"/>
            <a:ext cx="7302133" cy="6974089"/>
          </a:xfrm>
          <a:prstGeom prst="rect">
            <a:avLst/>
          </a:prstGeom>
        </p:spPr>
        <p:txBody>
          <a:bodyPr wrap="square" lIns="0" tIns="0" rIns="0" bIns="0" rtlCol="0" anchor="t">
            <a:spAutoFit/>
          </a:bodyPr>
          <a:lstStyle/>
          <a:p>
            <a:pPr algn="ctr">
              <a:lnSpc>
                <a:spcPts val="4200"/>
              </a:lnSpc>
              <a:spcBef>
                <a:spcPct val="0"/>
              </a:spcBef>
            </a:pPr>
            <a:r>
              <a:rPr lang="en-US" sz="3200" i="1" dirty="0"/>
              <a:t>This chart forecasts water withdrawals through 2050 based on our regression model and adjusted equity risk inputs. </a:t>
            </a:r>
          </a:p>
          <a:p>
            <a:pPr algn="ctr">
              <a:lnSpc>
                <a:spcPts val="4200"/>
              </a:lnSpc>
              <a:spcBef>
                <a:spcPct val="0"/>
              </a:spcBef>
            </a:pPr>
            <a:br>
              <a:rPr lang="en-US" sz="3200" i="1" dirty="0"/>
            </a:br>
            <a:r>
              <a:rPr lang="en-US" sz="3200" i="1" dirty="0"/>
              <a:t>Fresno and Houston are expected to see </a:t>
            </a:r>
            <a:r>
              <a:rPr lang="en-US" sz="3200" b="1" i="1" dirty="0"/>
              <a:t>rising demand</a:t>
            </a:r>
            <a:r>
              <a:rPr lang="en-US" sz="3200" i="1" dirty="0"/>
              <a:t>, particularly as housing burden and uninsured rates increase. </a:t>
            </a:r>
            <a:br>
              <a:rPr lang="en-US" sz="3200" i="1" dirty="0"/>
            </a:br>
            <a:r>
              <a:rPr lang="en-US" sz="3200" i="1" dirty="0"/>
              <a:t>Phoenix begins with a lower burden, but shows a </a:t>
            </a:r>
            <a:r>
              <a:rPr lang="en-US" sz="3200" b="1" i="1" dirty="0"/>
              <a:t>steep climb in future years</a:t>
            </a:r>
            <a:r>
              <a:rPr lang="en-US" sz="3200" i="1" dirty="0"/>
              <a:t>, raising concerns around population-driven overuse. </a:t>
            </a:r>
          </a:p>
          <a:p>
            <a:pPr algn="ctr">
              <a:lnSpc>
                <a:spcPts val="4200"/>
              </a:lnSpc>
              <a:spcBef>
                <a:spcPct val="0"/>
              </a:spcBef>
            </a:pPr>
            <a:br>
              <a:rPr lang="en-US" sz="3200" i="1" dirty="0"/>
            </a:br>
            <a:r>
              <a:rPr lang="en-US" sz="3200" i="1" dirty="0"/>
              <a:t>This forecast assumes </a:t>
            </a:r>
            <a:r>
              <a:rPr lang="en-US" sz="3200" b="1" i="1" dirty="0"/>
              <a:t>no major mitigation</a:t>
            </a:r>
            <a:r>
              <a:rPr lang="en-US" sz="3200" i="1" dirty="0"/>
              <a:t>, making it a baseline risk projection.</a:t>
            </a:r>
            <a:endParaRPr lang="en-US" sz="3000" i="1" dirty="0">
              <a:solidFill>
                <a:srgbClr val="000000"/>
              </a:solidFill>
              <a:latin typeface="Montserrat Italics"/>
              <a:ea typeface="Montserrat Italics"/>
              <a:cs typeface="Montserrat Italics"/>
              <a:sym typeface="Montserrat Italics"/>
            </a:endParaRPr>
          </a:p>
        </p:txBody>
      </p:sp>
      <p:pic>
        <p:nvPicPr>
          <p:cNvPr id="11" name="Picture 10">
            <a:extLst>
              <a:ext uri="{FF2B5EF4-FFF2-40B4-BE49-F238E27FC236}">
                <a16:creationId xmlns:a16="http://schemas.microsoft.com/office/drawing/2014/main" id="{FD30D27A-FE01-FD27-0D09-748A1E5A2EDD}"/>
              </a:ext>
            </a:extLst>
          </p:cNvPr>
          <p:cNvPicPr>
            <a:picLocks noChangeAspect="1"/>
          </p:cNvPicPr>
          <p:nvPr/>
        </p:nvPicPr>
        <p:blipFill>
          <a:blip r:embed="rId4"/>
          <a:stretch>
            <a:fillRect/>
          </a:stretch>
        </p:blipFill>
        <p:spPr>
          <a:xfrm>
            <a:off x="241667" y="1991051"/>
            <a:ext cx="9740533" cy="7267249"/>
          </a:xfrm>
          <a:prstGeom prst="rect">
            <a:avLst/>
          </a:prstGeom>
        </p:spPr>
      </p:pic>
    </p:spTree>
    <p:extLst>
      <p:ext uri="{BB962C8B-B14F-4D97-AF65-F5344CB8AC3E}">
        <p14:creationId xmlns:p14="http://schemas.microsoft.com/office/powerpoint/2010/main" val="23876263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1040</TotalTime>
  <Words>2688</Words>
  <Application>Microsoft Macintosh PowerPoint</Application>
  <PresentationFormat>Custom</PresentationFormat>
  <Paragraphs>162</Paragraphs>
  <Slides>14</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Oswald Bold</vt:lpstr>
      <vt:lpstr>Montserrat Bold</vt:lpstr>
      <vt:lpstr>Montserrat Bold Italics</vt:lpstr>
      <vt:lpstr>Calibri</vt:lpstr>
      <vt:lpstr>Canva Sans</vt:lpstr>
      <vt:lpstr>Aptos</vt:lpstr>
      <vt:lpstr>Montserrat Italics</vt:lpstr>
      <vt:lpstr>Canva Sans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Disparity and Disaster Density</dc:title>
  <cp:lastModifiedBy>Justin Pizzoferrato</cp:lastModifiedBy>
  <cp:revision>9</cp:revision>
  <dcterms:created xsi:type="dcterms:W3CDTF">2006-08-16T00:00:00Z</dcterms:created>
  <dcterms:modified xsi:type="dcterms:W3CDTF">2025-08-08T00:36:38Z</dcterms:modified>
  <dc:identifier>DAGlN_azMWs</dc:identifier>
</cp:coreProperties>
</file>

<file path=docProps/thumbnail.jpeg>
</file>